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70" r:id="rId4"/>
    <p:sldId id="275" r:id="rId5"/>
    <p:sldId id="272" r:id="rId6"/>
    <p:sldId id="274" r:id="rId7"/>
    <p:sldId id="257" r:id="rId8"/>
    <p:sldId id="258" r:id="rId9"/>
    <p:sldId id="259" r:id="rId10"/>
    <p:sldId id="260" r:id="rId11"/>
    <p:sldId id="261" r:id="rId12"/>
    <p:sldId id="262" r:id="rId13"/>
    <p:sldId id="263" r:id="rId14"/>
    <p:sldId id="276" r:id="rId15"/>
    <p:sldId id="278" r:id="rId16"/>
    <p:sldId id="264" r:id="rId17"/>
    <p:sldId id="265" r:id="rId18"/>
    <p:sldId id="266" r:id="rId19"/>
    <p:sldId id="279" r:id="rId20"/>
    <p:sldId id="280"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74" autoAdjust="0"/>
  </p:normalViewPr>
  <p:slideViewPr>
    <p:cSldViewPr>
      <p:cViewPr>
        <p:scale>
          <a:sx n="77" d="100"/>
          <a:sy n="77" d="100"/>
        </p:scale>
        <p:origin x="-2552" y="-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06BC4-4B3B-4E77-BCA3-5BE9ADF336BE}" type="datetimeFigureOut">
              <a:rPr lang="en-US" smtClean="0"/>
              <a:pPr/>
              <a:t>3/22/17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9DD02-3ADA-4EC4-A0F7-5F2CF2EE9C52}" type="slidenum">
              <a:rPr lang="en-US" smtClean="0"/>
              <a:pPr/>
              <a:t>‹#›</a:t>
            </a:fld>
            <a:endParaRPr lang="en-US"/>
          </a:p>
        </p:txBody>
      </p:sp>
    </p:spTree>
    <p:extLst>
      <p:ext uri="{BB962C8B-B14F-4D97-AF65-F5344CB8AC3E}">
        <p14:creationId xmlns:p14="http://schemas.microsoft.com/office/powerpoint/2010/main" val="40297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Protein_complex"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en.wikipedia.org/wiki/Epitop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Adenosine_triphosphate" TargetMode="External"/><Relationship Id="rId4" Type="http://schemas.openxmlformats.org/officeDocument/2006/relationships/hyperlink" Target="http://en.wikipedia.org/wiki/Active_site" TargetMode="External"/><Relationship Id="rId5" Type="http://schemas.openxmlformats.org/officeDocument/2006/relationships/hyperlink" Target="http://en.wikipedia.org/wiki/Cysteine" TargetMode="External"/><Relationship Id="rId6" Type="http://schemas.openxmlformats.org/officeDocument/2006/relationships/hyperlink" Target="http://en.wikipedia.org/wiki/Adenosine_monophosphate" TargetMode="External"/><Relationship Id="rId7" Type="http://schemas.openxmlformats.org/officeDocument/2006/relationships/hyperlink" Target="http://en.wikipedia.org/wiki/Thiol" TargetMode="External"/><Relationship Id="rId8" Type="http://schemas.openxmlformats.org/officeDocument/2006/relationships/hyperlink" Target="http://en.wikipedia.org/wiki/Ubiquitin-conjugating_enzyme" TargetMode="External"/><Relationship Id="rId9" Type="http://schemas.openxmlformats.org/officeDocument/2006/relationships/hyperlink" Target="http://en.wikipedia.org/wiki/Ubiquitin_ligase" TargetMode="External"/><Relationship Id="rId10" Type="http://schemas.openxmlformats.org/officeDocument/2006/relationships/hyperlink" Target="http://en.wikipedia.org/wiki/Substrate_(biochemistry)"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Immunoprecipitation of intact </a:t>
            </a:r>
            <a:r>
              <a:rPr lang="en-US" dirty="0" smtClean="0">
                <a:hlinkClick r:id="rId3" action="ppaction://hlinkfile" tooltip="Protein complex"/>
              </a:rPr>
              <a:t>protein complexes</a:t>
            </a:r>
            <a:r>
              <a:rPr lang="en-US" dirty="0" smtClean="0"/>
              <a:t> (i.e. antigen along with any proteins or ligands that are bound to it)</a:t>
            </a:r>
          </a:p>
          <a:p>
            <a:endParaRPr lang="en-US" dirty="0" smtClean="0"/>
          </a:p>
          <a:p>
            <a:endParaRPr lang="en-US" dirty="0" smtClean="0"/>
          </a:p>
          <a:p>
            <a:r>
              <a:rPr lang="en-US" dirty="0" smtClean="0"/>
              <a:t>This works when the proteins involved in the complex bind to each other tightly, making it possible to pull multiple members of the complex out of solution by latching onto one member with an antibody.</a:t>
            </a:r>
          </a:p>
          <a:p>
            <a:endParaRPr lang="en-US" dirty="0" smtClean="0"/>
          </a:p>
          <a:p>
            <a:endParaRPr lang="ar-OM" dirty="0" smtClean="0"/>
          </a:p>
          <a:p>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3</a:t>
            </a:fld>
            <a:endParaRPr lang="en-US"/>
          </a:p>
        </p:txBody>
      </p:sp>
    </p:spTree>
    <p:extLst>
      <p:ext uri="{BB962C8B-B14F-4D97-AF65-F5344CB8AC3E}">
        <p14:creationId xmlns:p14="http://schemas.microsoft.com/office/powerpoint/2010/main" val="109038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Pre-clearing the lysate can help reduce non-specific binding of proteins to agarose or sepharose beads. </a:t>
            </a:r>
            <a:r>
              <a:rPr lang="en-US" sz="1200" kern="1200" baseline="0" dirty="0" err="1" smtClean="0">
                <a:solidFill>
                  <a:schemeClr val="tx1"/>
                </a:solidFill>
                <a:latin typeface="+mn-lt"/>
                <a:ea typeface="+mn-ea"/>
                <a:cs typeface="+mn-cs"/>
              </a:rPr>
              <a:t>Preclearing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an irrelevant antibody or serum will remove proteins that bind immunoglobulins non-specifically. The</a:t>
            </a:r>
          </a:p>
          <a:p>
            <a:r>
              <a:rPr lang="en-US" sz="1200" kern="1200" baseline="0" dirty="0" smtClean="0">
                <a:solidFill>
                  <a:schemeClr val="tx1"/>
                </a:solidFill>
                <a:latin typeface="+mn-lt"/>
                <a:ea typeface="+mn-ea"/>
                <a:cs typeface="+mn-cs"/>
              </a:rPr>
              <a:t>end result will be a lowering of background and an improved signal-to-noise ratio. However, if the final detection of</a:t>
            </a:r>
          </a:p>
          <a:p>
            <a:r>
              <a:rPr lang="en-US" sz="1200" kern="1200" baseline="0" dirty="0" smtClean="0">
                <a:solidFill>
                  <a:schemeClr val="tx1"/>
                </a:solidFill>
                <a:latin typeface="+mn-lt"/>
                <a:ea typeface="+mn-ea"/>
                <a:cs typeface="+mn-cs"/>
              </a:rPr>
              <a:t>the protein is by immunoblotting, pre-clearing may not be necessary, unless a contaminating protein is interfering</a:t>
            </a:r>
          </a:p>
          <a:p>
            <a:r>
              <a:rPr lang="en-US" sz="1200" kern="1200" baseline="0" dirty="0" smtClean="0">
                <a:solidFill>
                  <a:schemeClr val="tx1"/>
                </a:solidFill>
                <a:latin typeface="+mn-lt"/>
                <a:ea typeface="+mn-ea"/>
                <a:cs typeface="+mn-cs"/>
              </a:rPr>
              <a:t>with visualization of the protein of interest.</a:t>
            </a:r>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Identifying the members of protein complexes may require several rounds of precipitation with different antibodies for a number of reasons:</a:t>
            </a:r>
          </a:p>
          <a:p>
            <a:pPr marL="0" indent="0">
              <a:buNone/>
            </a:pPr>
            <a:endParaRPr lang="en-US" dirty="0" smtClean="0"/>
          </a:p>
          <a:p>
            <a:r>
              <a:rPr lang="en-US" dirty="0" smtClean="0"/>
              <a:t>A particular antibody often selects for a subpopulation of its target protein that has the </a:t>
            </a:r>
            <a:r>
              <a:rPr lang="en-US" dirty="0" smtClean="0">
                <a:hlinkClick r:id="rId3" action="ppaction://hlinkfile" tooltip="Epitope"/>
              </a:rPr>
              <a:t>epitope</a:t>
            </a:r>
            <a:r>
              <a:rPr lang="en-US" dirty="0" smtClean="0"/>
              <a:t> exposed, thus failing to identify any proteins in complexes that hide the epitope. This can be seen in that it is rarely possible to precipitate even half of a given protein from a sample with a single antibody, even when a large excess of antibody is used.</a:t>
            </a:r>
          </a:p>
          <a:p>
            <a:pPr marL="0" indent="0">
              <a:buNone/>
            </a:pPr>
            <a:endParaRPr lang="en-US" dirty="0" smtClean="0"/>
          </a:p>
          <a:p>
            <a:r>
              <a:rPr lang="en-US" dirty="0" smtClean="0"/>
              <a:t>The first round of IP will often result in the identification of many new proteins that are putative members of the complex being studied. The researcher will then obtain antibodies that specifically target one of the newly identified proteins and repeat the entire immunoprecipitation experiment. This second round of precipitation may result in the recovery of additional new members of a complex that were not identified in the previous experiment. As successive rounds of targeting and </a:t>
            </a:r>
            <a:r>
              <a:rPr lang="en-US" dirty="0" err="1" smtClean="0"/>
              <a:t>immunoprecipitations</a:t>
            </a:r>
            <a:r>
              <a:rPr lang="en-US" dirty="0" smtClean="0"/>
              <a:t> take place, the number of identified proteins may continue to grow. The identified proteins may not ever exist in a single complex at a given time, but may instead represent a network of proteins interacting with one another at different times for different purposes.</a:t>
            </a:r>
          </a:p>
          <a:p>
            <a:endParaRPr lang="en-US" dirty="0" smtClean="0"/>
          </a:p>
          <a:p>
            <a:r>
              <a:rPr lang="en-US" dirty="0" smtClean="0"/>
              <a:t>Repeating the experiment by targeting different members of the protein complex allows the researcher to double-check the result. Each round of pull-downs should result in the recovery of both the original known protein as well as other previously identified members of the complex (and even new additional members). By repeating the immunoprecipitation in this way, the researcher verifies that each identified member of the protein complex was a valid identification. If a particular protein can only be recovered by targeting one of the known members but not by targeting other of the known members then that protein's status as a member of the complex may be subject to question.</a:t>
            </a:r>
          </a:p>
          <a:p>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5</a:t>
            </a:fld>
            <a:endParaRPr lang="en-US"/>
          </a:p>
        </p:txBody>
      </p:sp>
    </p:spTree>
    <p:extLst>
      <p:ext uri="{BB962C8B-B14F-4D97-AF65-F5344CB8AC3E}">
        <p14:creationId xmlns:p14="http://schemas.microsoft.com/office/powerpoint/2010/main" val="418948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the use of a tag to enable pull-downs is convenient, it raises some concerns regarding biological relevance because the tag itself may either obscure native interactions or introduce new and unnatural interactions.</a:t>
            </a:r>
            <a:endParaRPr lang="ar-OM" dirty="0" smtClean="0"/>
          </a:p>
          <a:p>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6</a:t>
            </a:fld>
            <a:endParaRPr lang="en-US"/>
          </a:p>
        </p:txBody>
      </p:sp>
    </p:spTree>
    <p:extLst>
      <p:ext uri="{BB962C8B-B14F-4D97-AF65-F5344CB8AC3E}">
        <p14:creationId xmlns:p14="http://schemas.microsoft.com/office/powerpoint/2010/main" val="270734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b="1" dirty="0" smtClean="0"/>
              <a:t>Ubiquitination:  </a:t>
            </a:r>
            <a:r>
              <a:rPr lang="en-US" dirty="0" smtClean="0"/>
              <a:t>is an enzymatic, post protein -translational modification process.</a:t>
            </a:r>
          </a:p>
          <a:p>
            <a:pPr rtl="0"/>
            <a:r>
              <a:rPr lang="en-US" dirty="0" smtClean="0"/>
              <a:t> </a:t>
            </a:r>
          </a:p>
          <a:p>
            <a:pPr rtl="0"/>
            <a:r>
              <a:rPr lang="en-US" dirty="0" smtClean="0"/>
              <a:t>In which the </a:t>
            </a:r>
            <a:r>
              <a:rPr lang="en-US" b="1" dirty="0" smtClean="0"/>
              <a:t>carboxylic acid </a:t>
            </a:r>
            <a:r>
              <a:rPr lang="en-US" dirty="0" smtClean="0"/>
              <a:t>of the terminal </a:t>
            </a:r>
            <a:r>
              <a:rPr lang="en-US" b="1" dirty="0" smtClean="0"/>
              <a:t>glycine</a:t>
            </a:r>
            <a:r>
              <a:rPr lang="en-US" dirty="0" smtClean="0"/>
              <a:t> from the </a:t>
            </a:r>
            <a:r>
              <a:rPr lang="en-US" b="1" dirty="0" smtClean="0"/>
              <a:t>di-glycine motif </a:t>
            </a:r>
            <a:r>
              <a:rPr lang="en-US" dirty="0" smtClean="0"/>
              <a:t>in the </a:t>
            </a:r>
            <a:r>
              <a:rPr lang="en-US" b="1" dirty="0" smtClean="0"/>
              <a:t>activated ubiquitin </a:t>
            </a:r>
            <a:r>
              <a:rPr lang="en-US" dirty="0" smtClean="0"/>
              <a:t>forms an </a:t>
            </a:r>
            <a:r>
              <a:rPr lang="en-US" b="1" dirty="0" smtClean="0"/>
              <a:t>amide bond </a:t>
            </a:r>
            <a:r>
              <a:rPr lang="en-US" dirty="0" smtClean="0"/>
              <a:t>to the epsilon amine of the lysine in the modified protein.</a:t>
            </a:r>
          </a:p>
          <a:p>
            <a:pPr rtl="0"/>
            <a:endParaRPr lang="en-US" dirty="0" smtClean="0"/>
          </a:p>
          <a:p>
            <a:pPr rtl="0"/>
            <a:r>
              <a:rPr lang="en-US" b="1" u="sng" dirty="0" smtClean="0"/>
              <a:t>The process of marking a protein with ubiquitin (ubiquitination) consists of a series of steps:</a:t>
            </a:r>
          </a:p>
          <a:p>
            <a:pPr rtl="0"/>
            <a:endParaRPr lang="en-US" dirty="0" smtClean="0"/>
          </a:p>
          <a:p>
            <a:pPr rtl="0"/>
            <a:r>
              <a:rPr lang="en-US" b="1" dirty="0" smtClean="0"/>
              <a:t>Activation of ubiquitin: </a:t>
            </a:r>
            <a:r>
              <a:rPr lang="en-US" dirty="0" smtClean="0"/>
              <a:t>Ubiquitin is activated by an </a:t>
            </a:r>
            <a:r>
              <a:rPr lang="en-US" b="1" dirty="0" smtClean="0"/>
              <a:t>E1 ubiquitin-activating enzyme </a:t>
            </a:r>
            <a:r>
              <a:rPr lang="en-US" dirty="0" smtClean="0"/>
              <a:t>in a process requiring </a:t>
            </a:r>
            <a:r>
              <a:rPr lang="en-US" dirty="0" smtClean="0">
                <a:hlinkClick r:id="rId3" action="ppaction://hlinkfile" tooltip="Adenosine triphosphate"/>
              </a:rPr>
              <a:t>ATP</a:t>
            </a:r>
            <a:r>
              <a:rPr lang="en-US" dirty="0" smtClean="0"/>
              <a:t> as an energy source. </a:t>
            </a:r>
          </a:p>
          <a:p>
            <a:pPr rtl="0"/>
            <a:endParaRPr lang="en-US" dirty="0" smtClean="0"/>
          </a:p>
          <a:p>
            <a:pPr rtl="0"/>
            <a:r>
              <a:rPr lang="en-US" dirty="0" smtClean="0"/>
              <a:t>The second step transfers ubiquitin to the E1 </a:t>
            </a:r>
            <a:r>
              <a:rPr lang="en-US" dirty="0" smtClean="0">
                <a:hlinkClick r:id="rId4" action="ppaction://hlinkfile" tooltip="Active site"/>
              </a:rPr>
              <a:t>active site</a:t>
            </a:r>
            <a:r>
              <a:rPr lang="en-US" dirty="0" smtClean="0"/>
              <a:t> </a:t>
            </a:r>
            <a:r>
              <a:rPr lang="en-US" dirty="0" smtClean="0">
                <a:hlinkClick r:id="rId5" action="ppaction://hlinkfile" tooltip="Cysteine"/>
              </a:rPr>
              <a:t>cysteine</a:t>
            </a:r>
            <a:r>
              <a:rPr lang="en-US" dirty="0" smtClean="0"/>
              <a:t> residue, with release of </a:t>
            </a:r>
            <a:r>
              <a:rPr lang="en-US" dirty="0" smtClean="0">
                <a:hlinkClick r:id="rId6" action="ppaction://hlinkfile" tooltip="Adenosine monophosphate"/>
              </a:rPr>
              <a:t>AMP</a:t>
            </a:r>
            <a:r>
              <a:rPr lang="en-US" dirty="0" smtClean="0"/>
              <a:t>. </a:t>
            </a:r>
          </a:p>
          <a:p>
            <a:pPr rtl="0"/>
            <a:endParaRPr lang="en-US" dirty="0" smtClean="0"/>
          </a:p>
          <a:p>
            <a:pPr rtl="0"/>
            <a:r>
              <a:rPr lang="en-US" dirty="0" smtClean="0"/>
              <a:t>This step results in a </a:t>
            </a:r>
            <a:r>
              <a:rPr lang="en-US" b="1" dirty="0" smtClean="0"/>
              <a:t>thioester linkage </a:t>
            </a:r>
            <a:r>
              <a:rPr lang="en-US" dirty="0" smtClean="0"/>
              <a:t>between the C-terminal carboxyl group of ubiquitin  Glycine</a:t>
            </a:r>
            <a:r>
              <a:rPr lang="en-US" baseline="0" dirty="0" smtClean="0"/>
              <a:t> </a:t>
            </a:r>
            <a:r>
              <a:rPr lang="en-US" dirty="0" smtClean="0"/>
              <a:t>and the E1 cysteine </a:t>
            </a:r>
            <a:r>
              <a:rPr lang="en-US" dirty="0" err="1" smtClean="0">
                <a:hlinkClick r:id="rId7" action="ppaction://hlinkfile" tooltip="Thiol"/>
              </a:rPr>
              <a:t>sulfhydryl</a:t>
            </a:r>
            <a:r>
              <a:rPr lang="en-US" dirty="0" smtClean="0">
                <a:hlinkClick r:id="rId7" action="ppaction://hlinkfile" tooltip="Thiol"/>
              </a:rPr>
              <a:t> group</a:t>
            </a:r>
            <a:r>
              <a:rPr lang="en-US" dirty="0" smtClean="0"/>
              <a:t>.</a:t>
            </a:r>
          </a:p>
          <a:p>
            <a:pPr rtl="0"/>
            <a:endParaRPr lang="en-US" dirty="0" smtClean="0"/>
          </a:p>
          <a:p>
            <a:pPr rtl="0"/>
            <a:r>
              <a:rPr lang="en-US" dirty="0" smtClean="0"/>
              <a:t>Transfer of ubiquitin from E1 to the </a:t>
            </a:r>
            <a:r>
              <a:rPr lang="en-US" dirty="0" smtClean="0">
                <a:hlinkClick r:id="rId4" action="ppaction://hlinkfile" tooltip="Active site"/>
              </a:rPr>
              <a:t>active site</a:t>
            </a:r>
            <a:r>
              <a:rPr lang="en-US" dirty="0" smtClean="0"/>
              <a:t> cysteine of a </a:t>
            </a:r>
            <a:r>
              <a:rPr lang="en-US" dirty="0" smtClean="0">
                <a:hlinkClick r:id="rId8" action="ppaction://hlinkfile" tooltip="Ubiquitin-conjugating enzyme"/>
              </a:rPr>
              <a:t>ubiquitin-conjugating enzyme</a:t>
            </a:r>
            <a:r>
              <a:rPr lang="en-US" dirty="0" smtClean="0"/>
              <a:t> E2 via a trans (</a:t>
            </a:r>
            <a:r>
              <a:rPr lang="en-US" dirty="0" err="1" smtClean="0"/>
              <a:t>thio</a:t>
            </a:r>
            <a:r>
              <a:rPr lang="en-US" dirty="0" smtClean="0"/>
              <a:t>) </a:t>
            </a:r>
            <a:r>
              <a:rPr lang="en-US" dirty="0" err="1" smtClean="0"/>
              <a:t>esterification</a:t>
            </a:r>
            <a:r>
              <a:rPr lang="en-US" dirty="0" smtClean="0"/>
              <a:t> reaction. </a:t>
            </a:r>
          </a:p>
          <a:p>
            <a:pPr rtl="0"/>
            <a:endParaRPr lang="en-US" dirty="0" smtClean="0"/>
          </a:p>
          <a:p>
            <a:pPr rtl="0"/>
            <a:r>
              <a:rPr lang="en-US" dirty="0" smtClean="0"/>
              <a:t>Mammalian genomes contain 30-40 UBCs.</a:t>
            </a:r>
          </a:p>
          <a:p>
            <a:pPr rtl="0"/>
            <a:endParaRPr lang="en-US" dirty="0" smtClean="0"/>
          </a:p>
          <a:p>
            <a:pPr rtl="0"/>
            <a:r>
              <a:rPr lang="en-US" dirty="0" smtClean="0"/>
              <a:t>The final step of the ubiquitylation cascade creates an iso-peptide bond between </a:t>
            </a:r>
            <a:r>
              <a:rPr lang="en-US" b="1" dirty="0" smtClean="0"/>
              <a:t>a lysine </a:t>
            </a:r>
            <a:r>
              <a:rPr lang="en-US" dirty="0" smtClean="0"/>
              <a:t>of the target protein and the C-terminal glycine of ubiquitin. </a:t>
            </a:r>
          </a:p>
          <a:p>
            <a:pPr rtl="0"/>
            <a:endParaRPr lang="en-US" dirty="0" smtClean="0"/>
          </a:p>
          <a:p>
            <a:pPr rtl="0"/>
            <a:r>
              <a:rPr lang="en-US" dirty="0" smtClean="0"/>
              <a:t>In general, this step requires the activity of one of the hundreds of E3 ubiquitin-protein ligases (often termed simply </a:t>
            </a:r>
            <a:r>
              <a:rPr lang="en-US" dirty="0" smtClean="0">
                <a:hlinkClick r:id="rId9" action="ppaction://hlinkfile" tooltip="Ubiquitin ligase"/>
              </a:rPr>
              <a:t>ubiquitin ligase</a:t>
            </a:r>
            <a:r>
              <a:rPr lang="en-US" dirty="0" smtClean="0"/>
              <a:t>). </a:t>
            </a:r>
          </a:p>
          <a:p>
            <a:pPr rtl="0"/>
            <a:endParaRPr lang="en-US" dirty="0" smtClean="0"/>
          </a:p>
          <a:p>
            <a:pPr rtl="0"/>
            <a:r>
              <a:rPr lang="en-US" dirty="0" smtClean="0"/>
              <a:t>E3 enzymes function as the </a:t>
            </a:r>
            <a:r>
              <a:rPr lang="en-US" dirty="0" smtClean="0">
                <a:hlinkClick r:id="rId10" action="ppaction://hlinkfile" tooltip="Substrate (biochemistry)"/>
              </a:rPr>
              <a:t>substrate</a:t>
            </a:r>
            <a:r>
              <a:rPr lang="en-US" dirty="0" smtClean="0"/>
              <a:t> recognition modules of the system and are capable of interaction with both E2 and </a:t>
            </a:r>
            <a:r>
              <a:rPr lang="en-US" dirty="0" smtClean="0">
                <a:hlinkClick r:id="rId10" action="ppaction://hlinkfile" tooltip="Substrate (biochemistry)"/>
              </a:rPr>
              <a:t>substrate</a:t>
            </a:r>
            <a:r>
              <a:rPr lang="en-US" dirty="0" smtClean="0"/>
              <a:t>.</a:t>
            </a:r>
          </a:p>
          <a:p>
            <a:pPr rtl="0"/>
            <a:endParaRPr lang="en-US" dirty="0" smtClean="0"/>
          </a:p>
          <a:p>
            <a:pPr rtl="0"/>
            <a:r>
              <a:rPr lang="en-US" b="1" dirty="0" smtClean="0"/>
              <a:t>In the ubiquitination cascade, E1 can bind with dozens of E2s, which can bind with hundreds of E3s in a hierarchical way. Other ubiquitin-like proteins (ULPs) are also modified via the E1–E2–E3 cascade</a:t>
            </a:r>
          </a:p>
          <a:p>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high molecular weight signals corresponding to HA-Ub covalently attached to high molecular weight protein</a:t>
            </a:r>
          </a:p>
          <a:p>
            <a:r>
              <a:rPr lang="en-US" sz="1200" kern="1200" baseline="0" dirty="0" smtClean="0">
                <a:solidFill>
                  <a:schemeClr val="tx1"/>
                </a:solidFill>
                <a:latin typeface="+mn-lt"/>
                <a:ea typeface="+mn-ea"/>
                <a:cs typeface="+mn-cs"/>
              </a:rPr>
              <a:t>complexes are detected when all components of the system are present (Figure 2A, lane 2), an indication of ubiquitin ligase activity in the precipitates.</a:t>
            </a:r>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Our results show that the SOCS2DSB mutant (Figure 2B, lane 4) exhibits clearly decreased ubiquitin ligase</a:t>
            </a:r>
          </a:p>
          <a:p>
            <a:r>
              <a:rPr lang="en-US" sz="1200" kern="1200" baseline="0" dirty="0" smtClean="0">
                <a:solidFill>
                  <a:schemeClr val="tx1"/>
                </a:solidFill>
                <a:latin typeface="+mn-lt"/>
                <a:ea typeface="+mn-ea"/>
                <a:cs typeface="+mn-cs"/>
              </a:rPr>
              <a:t>activity as compared to the wild-type</a:t>
            </a:r>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counteracted the reducing effect of SOCS2</a:t>
            </a:r>
            <a:endParaRPr lang="en-US" dirty="0"/>
          </a:p>
        </p:txBody>
      </p:sp>
      <p:sp>
        <p:nvSpPr>
          <p:cNvPr id="4" name="Slide Number Placeholder 3"/>
          <p:cNvSpPr>
            <a:spLocks noGrp="1"/>
          </p:cNvSpPr>
          <p:nvPr>
            <p:ph type="sldNum" sz="quarter" idx="10"/>
          </p:nvPr>
        </p:nvSpPr>
        <p:spPr/>
        <p:txBody>
          <a:bodyPr/>
          <a:lstStyle/>
          <a:p>
            <a:fld id="{C6F9DD02-3ADA-4EC4-A0F7-5F2CF2EE9C5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FE918-6D05-48C3-9B34-A3478742B794}"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FE918-6D05-48C3-9B34-A3478742B794}"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FE918-6D05-48C3-9B34-A3478742B794}"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FE918-6D05-48C3-9B34-A3478742B794}"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FE918-6D05-48C3-9B34-A3478742B794}"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FE918-6D05-48C3-9B34-A3478742B794}"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FE918-6D05-48C3-9B34-A3478742B794}" type="datetimeFigureOut">
              <a:rPr lang="en-US" smtClean="0"/>
              <a:pPr/>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FE918-6D05-48C3-9B34-A3478742B794}" type="datetimeFigureOut">
              <a:rPr lang="en-US" smtClean="0"/>
              <a:pPr/>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FE918-6D05-48C3-9B34-A3478742B794}" type="datetimeFigureOut">
              <a:rPr lang="en-US" smtClean="0"/>
              <a:pPr/>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FE918-6D05-48C3-9B34-A3478742B794}"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FE918-6D05-48C3-9B34-A3478742B794}"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85D02-56CD-4F91-9404-818D742905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FE918-6D05-48C3-9B34-A3478742B794}" type="datetimeFigureOut">
              <a:rPr lang="en-US" smtClean="0"/>
              <a:pPr/>
              <a:t>3/22/17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85D02-56CD-4F91-9404-818D742905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localhost//upload.wikimedia.org/wikipedia/commons/5/5b/Ubiquitylation.svg"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f/f0/Ubiquitin_cartoon-2-.png" TargetMode="Externa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076450"/>
          </a:xfrm>
        </p:spPr>
        <p:txBody>
          <a:bodyPr>
            <a:normAutofit fontScale="90000"/>
          </a:bodyPr>
          <a:lstStyle/>
          <a:p>
            <a:r>
              <a:rPr lang="en-US" sz="3600" b="1" dirty="0">
                <a:solidFill>
                  <a:srgbClr val="FF0000"/>
                </a:solidFill>
                <a:effectLst>
                  <a:outerShdw blurRad="38100" dist="38100" dir="2700000" algn="tl">
                    <a:srgbClr val="000000">
                      <a:alpha val="43137"/>
                    </a:srgbClr>
                  </a:outerShdw>
                </a:effectLst>
              </a:rPr>
              <a:t>The SOCS2 Ubiquitin Ligase Complex Regulates Growth Hormone Receptor Levels</a:t>
            </a:r>
            <a:r>
              <a:rPr lang="en-US" dirty="0" smtClean="0"/>
              <a:t/>
            </a:r>
            <a:br>
              <a:rPr lang="en-US" dirty="0" smtClean="0"/>
            </a:br>
            <a:endParaRPr lang="en-US" dirty="0"/>
          </a:p>
        </p:txBody>
      </p:sp>
      <p:sp>
        <p:nvSpPr>
          <p:cNvPr id="3" name="Subtitle 2"/>
          <p:cNvSpPr>
            <a:spLocks noGrp="1"/>
          </p:cNvSpPr>
          <p:nvPr>
            <p:ph type="subTitle" idx="1"/>
          </p:nvPr>
        </p:nvSpPr>
        <p:spPr>
          <a:xfrm>
            <a:off x="1371600" y="4876800"/>
            <a:ext cx="6400800" cy="1524000"/>
          </a:xfrm>
        </p:spPr>
        <p:txBody>
          <a:bodyPr/>
          <a:lstStyle/>
          <a:p>
            <a:r>
              <a:rPr lang="en-US" b="1" dirty="0" smtClean="0">
                <a:effectLst>
                  <a:outerShdw blurRad="38100" dist="38100" dir="2700000" algn="tl">
                    <a:srgbClr val="000000">
                      <a:alpha val="43137"/>
                    </a:srgbClr>
                  </a:outerShdw>
                </a:effectLst>
              </a:rPr>
              <a:t>By:</a:t>
            </a:r>
          </a:p>
          <a:p>
            <a:r>
              <a:rPr lang="en-US" b="1" dirty="0" smtClean="0">
                <a:effectLst>
                  <a:outerShdw blurRad="38100" dist="38100" dir="2700000" algn="tl">
                    <a:srgbClr val="000000">
                      <a:alpha val="43137"/>
                    </a:srgbClr>
                  </a:outerShdw>
                </a:effectLst>
              </a:rPr>
              <a:t>Mohsen AL-Saleh</a:t>
            </a:r>
            <a:endParaRPr lang="en-US" b="1" dirty="0">
              <a:effectLst>
                <a:outerShdw blurRad="38100" dist="38100" dir="2700000" algn="tl">
                  <a:srgbClr val="000000">
                    <a:alpha val="43137"/>
                  </a:srgbClr>
                </a:outerShdw>
              </a:effectLst>
            </a:endParaRPr>
          </a:p>
        </p:txBody>
      </p:sp>
      <p:sp>
        <p:nvSpPr>
          <p:cNvPr id="4" name="TextBox 3"/>
          <p:cNvSpPr txBox="1"/>
          <p:nvPr/>
        </p:nvSpPr>
        <p:spPr>
          <a:xfrm>
            <a:off x="1524000" y="2590800"/>
            <a:ext cx="5867400" cy="2062103"/>
          </a:xfrm>
          <a:prstGeom prst="rect">
            <a:avLst/>
          </a:prstGeom>
          <a:noFill/>
        </p:spPr>
        <p:txBody>
          <a:bodyPr wrap="square" rtlCol="0">
            <a:spAutoFit/>
          </a:bodyPr>
          <a:lstStyle/>
          <a:p>
            <a:pPr marL="514350" indent="-514350">
              <a:buFont typeface="+mj-lt"/>
              <a:buAutoNum type="arabicPeriod"/>
            </a:pPr>
            <a:r>
              <a:rPr lang="en-US" sz="3200" b="1" dirty="0">
                <a:solidFill>
                  <a:schemeClr val="tx2">
                    <a:lumMod val="60000"/>
                    <a:lumOff val="40000"/>
                  </a:schemeClr>
                </a:solidFill>
                <a:effectLst>
                  <a:outerShdw blurRad="38100" dist="38100" dir="2700000" algn="tl">
                    <a:srgbClr val="000000">
                      <a:alpha val="43137"/>
                    </a:srgbClr>
                  </a:outerShdw>
                </a:effectLst>
              </a:rPr>
              <a:t>Immunoprecipitation assay</a:t>
            </a:r>
          </a:p>
          <a:p>
            <a:pPr marL="514350" indent="-514350">
              <a:buFont typeface="+mj-lt"/>
              <a:buAutoNum type="arabicPeriod"/>
            </a:pPr>
            <a:endParaRPr lang="en-US" sz="3200" b="1" dirty="0" smtClean="0">
              <a:solidFill>
                <a:schemeClr val="tx2">
                  <a:lumMod val="60000"/>
                  <a:lumOff val="40000"/>
                </a:schemeClr>
              </a:solidFill>
              <a:effectLst>
                <a:outerShdw blurRad="38100" dist="38100" dir="2700000" algn="tl">
                  <a:srgbClr val="000000">
                    <a:alpha val="43137"/>
                  </a:srgbClr>
                </a:outerShdw>
              </a:effectLst>
            </a:endParaRPr>
          </a:p>
          <a:p>
            <a:pPr marL="514350" indent="-514350">
              <a:buFont typeface="+mj-lt"/>
              <a:buAutoNum type="arabicPeriod"/>
            </a:pPr>
            <a:r>
              <a:rPr lang="en-US" sz="3200" b="1" i="1" dirty="0" smtClean="0">
                <a:solidFill>
                  <a:schemeClr val="tx2">
                    <a:lumMod val="60000"/>
                    <a:lumOff val="40000"/>
                  </a:schemeClr>
                </a:solidFill>
                <a:effectLst>
                  <a:outerShdw blurRad="38100" dist="38100" dir="2700000" algn="tl">
                    <a:srgbClr val="000000">
                      <a:alpha val="43137"/>
                    </a:srgbClr>
                  </a:outerShdw>
                </a:effectLst>
              </a:rPr>
              <a:t>In vitro </a:t>
            </a:r>
            <a:r>
              <a:rPr lang="en-US" sz="3200" b="1" dirty="0" smtClean="0">
                <a:solidFill>
                  <a:schemeClr val="tx2">
                    <a:lumMod val="60000"/>
                    <a:lumOff val="40000"/>
                  </a:schemeClr>
                </a:solidFill>
                <a:effectLst>
                  <a:outerShdw blurRad="38100" dist="38100" dir="2700000" algn="tl">
                    <a:srgbClr val="000000">
                      <a:alpha val="43137"/>
                    </a:srgbClr>
                  </a:outerShdw>
                </a:effectLst>
              </a:rPr>
              <a:t>ubiquitination assay</a:t>
            </a:r>
          </a:p>
          <a:p>
            <a:pPr marL="514350" indent="-514350">
              <a:buFont typeface="+mj-lt"/>
              <a:buAutoNum type="arabicPeriod"/>
            </a:pPr>
            <a:endParaRPr lang="en-US" sz="3200" b="1" dirty="0" smtClean="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525963"/>
          </a:xfrm>
        </p:spPr>
        <p:txBody>
          <a:bodyPr>
            <a:normAutofit fontScale="77500" lnSpcReduction="20000"/>
          </a:bodyPr>
          <a:lstStyle/>
          <a:p>
            <a:pPr algn="just"/>
            <a:endParaRPr lang="en-US" sz="3100" b="1" dirty="0">
              <a:effectLst>
                <a:outerShdw blurRad="38100" dist="38100" dir="2700000" algn="tl">
                  <a:srgbClr val="000000">
                    <a:alpha val="43137"/>
                  </a:srgbClr>
                </a:outerShdw>
              </a:effectLst>
            </a:endParaRPr>
          </a:p>
          <a:p>
            <a:pPr algn="just"/>
            <a:r>
              <a:rPr lang="en-US" sz="3100" b="1" dirty="0" smtClean="0">
                <a:effectLst>
                  <a:outerShdw blurRad="38100" dist="38100" dir="2700000" algn="tl">
                    <a:srgbClr val="000000">
                      <a:alpha val="43137"/>
                    </a:srgbClr>
                  </a:outerShdw>
                </a:effectLst>
              </a:rPr>
              <a:t>Ubiquitin </a:t>
            </a:r>
            <a:r>
              <a:rPr lang="en-US" sz="3100" b="1" dirty="0">
                <a:effectLst>
                  <a:outerShdw blurRad="38100" dist="38100" dir="2700000" algn="tl">
                    <a:srgbClr val="000000">
                      <a:alpha val="43137"/>
                    </a:srgbClr>
                  </a:outerShdw>
                </a:effectLst>
              </a:rPr>
              <a:t>can be attached to proteins and label them for destruction. </a:t>
            </a:r>
            <a:endParaRPr lang="en-US" sz="3100" b="1" dirty="0" smtClean="0">
              <a:effectLst>
                <a:outerShdw blurRad="38100" dist="38100" dir="2700000" algn="tl">
                  <a:srgbClr val="000000">
                    <a:alpha val="43137"/>
                  </a:srgbClr>
                </a:outerShdw>
              </a:effectLst>
            </a:endParaRPr>
          </a:p>
          <a:p>
            <a:pPr algn="just"/>
            <a:endParaRPr lang="en-US" sz="3100" b="1" dirty="0">
              <a:effectLst>
                <a:outerShdw blurRad="38100" dist="38100" dir="2700000" algn="tl">
                  <a:srgbClr val="000000">
                    <a:alpha val="43137"/>
                  </a:srgbClr>
                </a:outerShdw>
              </a:effectLst>
            </a:endParaRPr>
          </a:p>
          <a:p>
            <a:pPr algn="just"/>
            <a:r>
              <a:rPr lang="en-US" sz="3100" b="1" dirty="0" smtClean="0">
                <a:effectLst>
                  <a:outerShdw blurRad="38100" dist="38100" dir="2700000" algn="tl">
                    <a:srgbClr val="000000">
                      <a:alpha val="43137"/>
                    </a:srgbClr>
                  </a:outerShdw>
                </a:effectLst>
              </a:rPr>
              <a:t>The </a:t>
            </a:r>
            <a:r>
              <a:rPr lang="en-US" sz="3100" b="1" dirty="0">
                <a:effectLst>
                  <a:outerShdw blurRad="38100" dist="38100" dir="2700000" algn="tl">
                    <a:srgbClr val="000000">
                      <a:alpha val="43137"/>
                    </a:srgbClr>
                  </a:outerShdw>
                </a:effectLst>
              </a:rPr>
              <a:t>ubiquitin tag directs proteins to the proteasome, which is a large protein complex in the cell that degrades and recycles unneeded proteins</a:t>
            </a:r>
            <a:r>
              <a:rPr lang="en-US" sz="3100" b="1" dirty="0" smtClean="0">
                <a:effectLst>
                  <a:outerShdw blurRad="38100" dist="38100" dir="2700000" algn="tl">
                    <a:srgbClr val="000000">
                      <a:alpha val="43137"/>
                    </a:srgbClr>
                  </a:outerShdw>
                </a:effectLst>
              </a:rPr>
              <a:t>.</a:t>
            </a:r>
          </a:p>
          <a:p>
            <a:pPr algn="just">
              <a:buNone/>
            </a:pPr>
            <a:endParaRPr lang="en-US" sz="3100" b="1" dirty="0" smtClean="0">
              <a:effectLst>
                <a:outerShdw blurRad="38100" dist="38100" dir="2700000" algn="tl">
                  <a:srgbClr val="000000">
                    <a:alpha val="43137"/>
                  </a:srgbClr>
                </a:outerShdw>
              </a:effectLst>
            </a:endParaRPr>
          </a:p>
          <a:p>
            <a:pPr algn="just"/>
            <a:r>
              <a:rPr lang="en-US" sz="3100" b="1" dirty="0" smtClean="0">
                <a:effectLst>
                  <a:outerShdw blurRad="38100" dist="38100" dir="2700000" algn="tl">
                    <a:srgbClr val="000000">
                      <a:alpha val="43137"/>
                    </a:srgbClr>
                  </a:outerShdw>
                </a:effectLst>
              </a:rPr>
              <a:t>Ubiquitin </a:t>
            </a:r>
            <a:r>
              <a:rPr lang="en-US" sz="3100" b="1" dirty="0">
                <a:effectLst>
                  <a:outerShdw blurRad="38100" dist="38100" dir="2700000" algn="tl">
                    <a:srgbClr val="000000">
                      <a:alpha val="43137"/>
                    </a:srgbClr>
                  </a:outerShdw>
                </a:effectLst>
              </a:rPr>
              <a:t>tags can also direct proteins to other locations in the cell, where they control other protein and cell </a:t>
            </a:r>
            <a:r>
              <a:rPr lang="en-US" sz="3100" b="1" dirty="0" smtClean="0">
                <a:effectLst>
                  <a:outerShdw blurRad="38100" dist="38100" dir="2700000" algn="tl">
                    <a:srgbClr val="000000">
                      <a:alpha val="43137"/>
                    </a:srgbClr>
                  </a:outerShdw>
                </a:effectLst>
              </a:rPr>
              <a:t>mechanisms</a:t>
            </a:r>
          </a:p>
          <a:p>
            <a:pPr algn="just"/>
            <a:endParaRPr lang="en-US" sz="3100" b="1" dirty="0" smtClean="0">
              <a:effectLst>
                <a:outerShdw blurRad="38100" dist="38100" dir="2700000" algn="tl">
                  <a:srgbClr val="000000">
                    <a:alpha val="43137"/>
                  </a:srgbClr>
                </a:outerShdw>
              </a:effectLst>
            </a:endParaRPr>
          </a:p>
          <a:p>
            <a:pPr algn="just"/>
            <a:r>
              <a:rPr lang="en-US" sz="3100" b="1" dirty="0" smtClean="0">
                <a:effectLst>
                  <a:outerShdw blurRad="38100" dist="38100" dir="2700000" algn="tl">
                    <a:srgbClr val="000000">
                      <a:alpha val="43137"/>
                    </a:srgbClr>
                  </a:outerShdw>
                </a:effectLst>
              </a:rPr>
              <a:t>This discovery won the Nobel Prize for chemistry in 2004</a:t>
            </a:r>
          </a:p>
          <a:p>
            <a:pPr algn="just">
              <a:buNone/>
            </a:pPr>
            <a:endParaRPr lang="en-US" sz="3100" b="1" dirty="0">
              <a:effectLst>
                <a:outerShdw blurRad="38100" dist="38100" dir="2700000" algn="tl">
                  <a:srgbClr val="000000">
                    <a:alpha val="43137"/>
                  </a:srgbClr>
                </a:outerShdw>
              </a:effectLst>
            </a:endParaRPr>
          </a:p>
          <a:p>
            <a:endParaRPr lang="en-US" dirty="0"/>
          </a:p>
        </p:txBody>
      </p:sp>
      <p:sp>
        <p:nvSpPr>
          <p:cNvPr id="4" name="Title 1"/>
          <p:cNvSpPr>
            <a:spLocks noGrp="1"/>
          </p:cNvSpPr>
          <p:nvPr>
            <p:ph type="title"/>
          </p:nvPr>
        </p:nvSpPr>
        <p:spPr>
          <a:xfrm>
            <a:off x="152400" y="274638"/>
            <a:ext cx="8763000" cy="1143000"/>
          </a:xfrm>
        </p:spPr>
        <p:txBody>
          <a:bodyPr>
            <a:normAutofit/>
          </a:bodyPr>
          <a:lstStyle/>
          <a:p>
            <a:r>
              <a:rPr lang="en-US" sz="3200" b="1" dirty="0" smtClean="0">
                <a:solidFill>
                  <a:srgbClr val="FF0000"/>
                </a:solidFill>
                <a:effectLst>
                  <a:outerShdw blurRad="38100" dist="38100" dir="2700000" algn="tl">
                    <a:srgbClr val="000000">
                      <a:alpha val="43137"/>
                    </a:srgbClr>
                  </a:outerShdw>
                </a:effectLst>
              </a:rPr>
              <a:t>SOCS2 displays E3 ubiquitin ligase activity </a:t>
            </a:r>
            <a:r>
              <a:rPr lang="en-US" sz="3200" b="1" i="1" dirty="0" smtClean="0">
                <a:solidFill>
                  <a:srgbClr val="FF0000"/>
                </a:solidFill>
                <a:effectLst>
                  <a:outerShdw blurRad="38100" dist="38100" dir="2700000" algn="tl">
                    <a:srgbClr val="000000">
                      <a:alpha val="43137"/>
                    </a:srgbClr>
                  </a:outerShdw>
                </a:effectLst>
              </a:rPr>
              <a:t>in vitro</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Ubiquitination: Principle</a:t>
            </a:r>
            <a:endParaRPr lang="en-US"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2743200" y="3745468"/>
            <a:ext cx="3505200" cy="369332"/>
          </a:xfrm>
          <a:prstGeom prst="rect">
            <a:avLst/>
          </a:prstGeom>
          <a:noFill/>
        </p:spPr>
        <p:txBody>
          <a:bodyPr wrap="square" rtlCol="0">
            <a:spAutoFit/>
          </a:bodyPr>
          <a:lstStyle/>
          <a:p>
            <a:pPr algn="ctr"/>
            <a:r>
              <a:rPr lang="en-US" dirty="0" smtClean="0"/>
              <a:t>Cysteine Residue; thioester linkage </a:t>
            </a:r>
            <a:endParaRPr lang="en-US" dirty="0"/>
          </a:p>
        </p:txBody>
      </p:sp>
      <p:grpSp>
        <p:nvGrpSpPr>
          <p:cNvPr id="18" name="Group 17"/>
          <p:cNvGrpSpPr/>
          <p:nvPr/>
        </p:nvGrpSpPr>
        <p:grpSpPr>
          <a:xfrm>
            <a:off x="76200" y="1230868"/>
            <a:ext cx="8991600" cy="5322332"/>
            <a:chOff x="76200" y="1230868"/>
            <a:chExt cx="8991600" cy="5322332"/>
          </a:xfrm>
        </p:grpSpPr>
        <p:pic>
          <p:nvPicPr>
            <p:cNvPr id="17410" name="Picture 2" descr="File:Ubiquitylation.svg">
              <a:hlinkClick r:id="rId3"/>
            </p:cNvPr>
            <p:cNvPicPr>
              <a:picLocks noChangeAspect="1" noChangeArrowheads="1"/>
            </p:cNvPicPr>
            <p:nvPr/>
          </p:nvPicPr>
          <p:blipFill>
            <a:blip r:embed="rId4" cstate="print"/>
            <a:srcRect/>
            <a:stretch>
              <a:fillRect/>
            </a:stretch>
          </p:blipFill>
          <p:spPr bwMode="auto">
            <a:xfrm>
              <a:off x="381000" y="1600200"/>
              <a:ext cx="8382000" cy="4953000"/>
            </a:xfrm>
            <a:prstGeom prst="rect">
              <a:avLst/>
            </a:prstGeom>
            <a:noFill/>
          </p:spPr>
        </p:pic>
        <p:cxnSp>
          <p:nvCxnSpPr>
            <p:cNvPr id="6" name="Straight Arrow Connector 5"/>
            <p:cNvCxnSpPr/>
            <p:nvPr/>
          </p:nvCxnSpPr>
          <p:spPr>
            <a:xfrm>
              <a:off x="1524000" y="1752600"/>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19200" y="54864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1447800"/>
              <a:ext cx="1600200" cy="369332"/>
            </a:xfrm>
            <a:prstGeom prst="rect">
              <a:avLst/>
            </a:prstGeom>
            <a:noFill/>
          </p:spPr>
          <p:txBody>
            <a:bodyPr wrap="square" rtlCol="0">
              <a:spAutoFit/>
            </a:bodyPr>
            <a:lstStyle/>
            <a:p>
              <a:pPr algn="ctr"/>
              <a:r>
                <a:rPr lang="en-US" dirty="0" smtClean="0"/>
                <a:t>Glycine motif</a:t>
              </a:r>
              <a:endParaRPr lang="en-US" dirty="0"/>
            </a:p>
          </p:txBody>
        </p:sp>
        <p:sp>
          <p:nvSpPr>
            <p:cNvPr id="11" name="TextBox 10"/>
            <p:cNvSpPr txBox="1"/>
            <p:nvPr/>
          </p:nvSpPr>
          <p:spPr>
            <a:xfrm>
              <a:off x="304800" y="5791200"/>
              <a:ext cx="1600200" cy="646331"/>
            </a:xfrm>
            <a:prstGeom prst="rect">
              <a:avLst/>
            </a:prstGeom>
            <a:noFill/>
          </p:spPr>
          <p:txBody>
            <a:bodyPr wrap="square" rtlCol="0">
              <a:spAutoFit/>
            </a:bodyPr>
            <a:lstStyle/>
            <a:p>
              <a:pPr algn="ctr"/>
              <a:r>
                <a:rPr lang="en-US" dirty="0" smtClean="0"/>
                <a:t>Amide bond</a:t>
              </a:r>
            </a:p>
            <a:p>
              <a:pPr algn="ctr"/>
              <a:r>
                <a:rPr lang="en-US" dirty="0" smtClean="0"/>
                <a:t>Lysine-glycine</a:t>
              </a:r>
              <a:endParaRPr lang="en-US" dirty="0"/>
            </a:p>
          </p:txBody>
        </p:sp>
        <p:cxnSp>
          <p:nvCxnSpPr>
            <p:cNvPr id="13" name="Straight Arrow Connector 12"/>
            <p:cNvCxnSpPr/>
            <p:nvPr/>
          </p:nvCxnSpPr>
          <p:spPr>
            <a:xfrm flipH="1">
              <a:off x="1219200" y="43434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4050268"/>
              <a:ext cx="1828800" cy="369332"/>
            </a:xfrm>
            <a:prstGeom prst="rect">
              <a:avLst/>
            </a:prstGeom>
            <a:noFill/>
          </p:spPr>
          <p:txBody>
            <a:bodyPr wrap="square" rtlCol="0">
              <a:spAutoFit/>
            </a:bodyPr>
            <a:lstStyle/>
            <a:p>
              <a:pPr algn="ctr"/>
              <a:r>
                <a:rPr lang="en-US" dirty="0" smtClean="0"/>
                <a:t>Modified protein</a:t>
              </a:r>
              <a:endParaRPr lang="en-US" dirty="0"/>
            </a:p>
          </p:txBody>
        </p:sp>
        <p:sp>
          <p:nvSpPr>
            <p:cNvPr id="15" name="TextBox 14"/>
            <p:cNvSpPr txBox="1"/>
            <p:nvPr/>
          </p:nvSpPr>
          <p:spPr>
            <a:xfrm>
              <a:off x="76200" y="3516868"/>
              <a:ext cx="2895600" cy="369332"/>
            </a:xfrm>
            <a:prstGeom prst="rect">
              <a:avLst/>
            </a:prstGeom>
            <a:noFill/>
          </p:spPr>
          <p:txBody>
            <a:bodyPr wrap="square" rtlCol="0">
              <a:spAutoFit/>
            </a:bodyPr>
            <a:lstStyle/>
            <a:p>
              <a:pPr algn="ctr"/>
              <a:r>
                <a:rPr lang="en-US" dirty="0" smtClean="0"/>
                <a:t>ubiquitin-activating enzyme</a:t>
              </a:r>
              <a:endParaRPr lang="en-US" dirty="0"/>
            </a:p>
          </p:txBody>
        </p:sp>
        <p:cxnSp>
          <p:nvCxnSpPr>
            <p:cNvPr id="19" name="Straight Arrow Connector 18"/>
            <p:cNvCxnSpPr/>
            <p:nvPr/>
          </p:nvCxnSpPr>
          <p:spPr>
            <a:xfrm flipV="1">
              <a:off x="3733800" y="3429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3200400"/>
              <a:ext cx="3124200" cy="369332"/>
            </a:xfrm>
            <a:prstGeom prst="rect">
              <a:avLst/>
            </a:prstGeom>
            <a:noFill/>
          </p:spPr>
          <p:txBody>
            <a:bodyPr wrap="square" rtlCol="0">
              <a:spAutoFit/>
            </a:bodyPr>
            <a:lstStyle/>
            <a:p>
              <a:pPr algn="ctr"/>
              <a:r>
                <a:rPr lang="en-US" dirty="0"/>
                <a:t>ubiquitin-conjugating enzyme </a:t>
              </a:r>
            </a:p>
          </p:txBody>
        </p:sp>
        <p:cxnSp>
          <p:nvCxnSpPr>
            <p:cNvPr id="23" name="Straight Arrow Connector 22"/>
            <p:cNvCxnSpPr/>
            <p:nvPr/>
          </p:nvCxnSpPr>
          <p:spPr>
            <a:xfrm>
              <a:off x="8001000" y="16764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62600" y="1230868"/>
              <a:ext cx="3505200" cy="369332"/>
            </a:xfrm>
            <a:prstGeom prst="rect">
              <a:avLst/>
            </a:prstGeom>
            <a:noFill/>
          </p:spPr>
          <p:txBody>
            <a:bodyPr wrap="square" rtlCol="0">
              <a:spAutoFit/>
            </a:bodyPr>
            <a:lstStyle/>
            <a:p>
              <a:pPr algn="ctr"/>
              <a:r>
                <a:rPr lang="en-US" dirty="0" smtClean="0"/>
                <a:t>Cysteine Residue; </a:t>
              </a:r>
              <a:r>
                <a:rPr lang="en-US" dirty="0"/>
                <a:t> </a:t>
              </a:r>
              <a:r>
                <a:rPr lang="en-US" dirty="0" smtClean="0"/>
                <a:t>active site </a:t>
              </a:r>
              <a:endParaRPr lang="en-US" dirty="0"/>
            </a:p>
          </p:txBody>
        </p:sp>
        <p:sp>
          <p:nvSpPr>
            <p:cNvPr id="25" name="TextBox 24"/>
            <p:cNvSpPr txBox="1"/>
            <p:nvPr/>
          </p:nvSpPr>
          <p:spPr>
            <a:xfrm>
              <a:off x="5410200" y="6172200"/>
              <a:ext cx="1828800" cy="369332"/>
            </a:xfrm>
            <a:prstGeom prst="rect">
              <a:avLst/>
            </a:prstGeom>
            <a:noFill/>
          </p:spPr>
          <p:txBody>
            <a:bodyPr wrap="square" rtlCol="0">
              <a:spAutoFit/>
            </a:bodyPr>
            <a:lstStyle/>
            <a:p>
              <a:pPr algn="ctr"/>
              <a:r>
                <a:rPr lang="en-US" dirty="0" smtClean="0"/>
                <a:t>ubiquitin ligase</a:t>
              </a:r>
              <a:endParaRPr lang="en-US" dirty="0"/>
            </a:p>
          </p:txBody>
        </p:sp>
        <p:cxnSp>
          <p:nvCxnSpPr>
            <p:cNvPr id="27" name="Straight Arrow Connector 26"/>
            <p:cNvCxnSpPr>
              <a:stCxn id="25" idx="0"/>
            </p:cNvCxnSpPr>
            <p:nvPr/>
          </p:nvCxnSpPr>
          <p:spPr>
            <a:xfrm flipV="1">
              <a:off x="6324600" y="5334000"/>
              <a:ext cx="457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200" dirty="0" smtClean="0">
                <a:solidFill>
                  <a:srgbClr val="FF0000"/>
                </a:solidFill>
                <a:effectLst>
                  <a:outerShdw blurRad="38100" dist="38100" dir="2700000" algn="tl">
                    <a:srgbClr val="000000">
                      <a:alpha val="43137"/>
                    </a:srgbClr>
                  </a:outerShdw>
                </a:effectLst>
              </a:rPr>
              <a:t>We </a:t>
            </a:r>
            <a:r>
              <a:rPr lang="en-US" sz="3200" dirty="0">
                <a:solidFill>
                  <a:srgbClr val="FF0000"/>
                </a:solidFill>
                <a:effectLst>
                  <a:outerShdw blurRad="38100" dist="38100" dir="2700000" algn="tl">
                    <a:srgbClr val="000000">
                      <a:alpha val="43137"/>
                    </a:srgbClr>
                  </a:outerShdw>
                </a:effectLst>
              </a:rPr>
              <a:t>wanted to investigate </a:t>
            </a:r>
            <a:r>
              <a:rPr lang="en-US" sz="3200" dirty="0" smtClean="0">
                <a:solidFill>
                  <a:srgbClr val="FF0000"/>
                </a:solidFill>
                <a:effectLst>
                  <a:outerShdw blurRad="38100" dist="38100" dir="2700000" algn="tl">
                    <a:srgbClr val="000000">
                      <a:alpha val="43137"/>
                    </a:srgbClr>
                  </a:outerShdw>
                </a:effectLst>
              </a:rPr>
              <a:t>if the </a:t>
            </a:r>
            <a:r>
              <a:rPr lang="en-US" sz="3200" dirty="0">
                <a:solidFill>
                  <a:srgbClr val="FF0000"/>
                </a:solidFill>
                <a:effectLst>
                  <a:outerShdw blurRad="38100" dist="38100" dir="2700000" algn="tl">
                    <a:srgbClr val="000000">
                      <a:alpha val="43137"/>
                    </a:srgbClr>
                  </a:outerShdw>
                </a:effectLst>
              </a:rPr>
              <a:t>SOCS2 complex has </a:t>
            </a:r>
            <a:r>
              <a:rPr lang="en-US" sz="3200" dirty="0" smtClean="0">
                <a:solidFill>
                  <a:srgbClr val="FF0000"/>
                </a:solidFill>
                <a:effectLst>
                  <a:outerShdw blurRad="38100" dist="38100" dir="2700000" algn="tl">
                    <a:srgbClr val="000000">
                      <a:alpha val="43137"/>
                    </a:srgbClr>
                  </a:outerShdw>
                </a:effectLst>
              </a:rPr>
              <a:t>activity </a:t>
            </a:r>
            <a:r>
              <a:rPr lang="en-US" sz="3200" dirty="0">
                <a:solidFill>
                  <a:srgbClr val="FF0000"/>
                </a:solidFill>
                <a:effectLst>
                  <a:outerShdw blurRad="38100" dist="38100" dir="2700000" algn="tl">
                    <a:srgbClr val="000000">
                      <a:alpha val="43137"/>
                    </a:srgbClr>
                  </a:outerShdw>
                </a:effectLst>
              </a:rPr>
              <a:t>as an ubiquitin </a:t>
            </a:r>
            <a:r>
              <a:rPr lang="en-US" sz="3200" dirty="0" smtClean="0">
                <a:solidFill>
                  <a:srgbClr val="FF0000"/>
                </a:solidFill>
                <a:effectLst>
                  <a:outerShdw blurRad="38100" dist="38100" dir="2700000" algn="tl">
                    <a:srgbClr val="000000">
                      <a:alpha val="43137"/>
                    </a:srgbClr>
                  </a:outerShdw>
                </a:effectLst>
              </a:rPr>
              <a:t>ligase?</a:t>
            </a:r>
            <a:endParaRPr lang="en-US" sz="3200" dirty="0">
              <a:solidFill>
                <a:srgbClr val="FF0000"/>
              </a:solidFill>
              <a:effectLst>
                <a:outerShdw blurRad="38100" dist="38100" dir="2700000" algn="tl">
                  <a:srgbClr val="000000">
                    <a:alpha val="43137"/>
                  </a:srgbClr>
                </a:outerShdw>
              </a:effectLst>
            </a:endParaRPr>
          </a:p>
        </p:txBody>
      </p:sp>
      <p:pic>
        <p:nvPicPr>
          <p:cNvPr id="4" name="il_fi" descr="http://www.ncbi.nlm.nih.gov/books/NBK7081/bin/ch4004f3.gif"/>
          <p:cNvPicPr/>
          <p:nvPr/>
        </p:nvPicPr>
        <p:blipFill>
          <a:blip r:embed="rId2" cstate="print"/>
          <a:srcRect/>
          <a:stretch>
            <a:fillRect/>
          </a:stretch>
        </p:blipFill>
        <p:spPr bwMode="auto">
          <a:xfrm>
            <a:off x="838200" y="3505200"/>
            <a:ext cx="2133600" cy="1752600"/>
          </a:xfrm>
          <a:prstGeom prst="rect">
            <a:avLst/>
          </a:prstGeom>
          <a:noFill/>
          <a:ln w="9525">
            <a:noFill/>
            <a:miter lim="800000"/>
            <a:headEnd/>
            <a:tailEnd/>
          </a:ln>
        </p:spPr>
      </p:pic>
      <p:pic>
        <p:nvPicPr>
          <p:cNvPr id="19458" name="Picture 2" descr="C:\Documents and Settings\Mohsin\Desktop\Presentation\800px-Ubiquitylation_svg.png"/>
          <p:cNvPicPr>
            <a:picLocks noChangeAspect="1" noChangeArrowheads="1"/>
          </p:cNvPicPr>
          <p:nvPr/>
        </p:nvPicPr>
        <p:blipFill>
          <a:blip r:embed="rId3" cstate="print"/>
          <a:srcRect l="74000" t="53292" r="1000"/>
          <a:stretch>
            <a:fillRect/>
          </a:stretch>
        </p:blipFill>
        <p:spPr bwMode="auto">
          <a:xfrm>
            <a:off x="3962400" y="1828800"/>
            <a:ext cx="3810000" cy="4324350"/>
          </a:xfrm>
          <a:prstGeom prst="rect">
            <a:avLst/>
          </a:prstGeom>
          <a:noFill/>
        </p:spPr>
      </p:pic>
      <p:sp>
        <p:nvSpPr>
          <p:cNvPr id="7" name="Equal 6"/>
          <p:cNvSpPr/>
          <p:nvPr/>
        </p:nvSpPr>
        <p:spPr>
          <a:xfrm>
            <a:off x="2895600" y="4114800"/>
            <a:ext cx="19050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effectLst>
                  <a:outerShdw blurRad="38100" dist="38100" dir="2700000" algn="tl">
                    <a:srgbClr val="000000">
                      <a:alpha val="43137"/>
                    </a:srgbClr>
                  </a:outerShdw>
                </a:effectLst>
              </a:rPr>
              <a:t>We wanted to investigate if the SOCS2 complex has activity as an ubiquitin ligase?</a:t>
            </a:r>
            <a:endParaRPr lang="en-US" sz="3600" dirty="0"/>
          </a:p>
        </p:txBody>
      </p:sp>
      <p:pic>
        <p:nvPicPr>
          <p:cNvPr id="4" name="Picture 3" descr="C:\Documents and Settings\Mohsin\Desktop\Presentation\1-s2_0-S1084952108000499-gr1.jpg"/>
          <p:cNvPicPr/>
          <p:nvPr/>
        </p:nvPicPr>
        <p:blipFill>
          <a:blip r:embed="rId2" cstate="print"/>
          <a:srcRect/>
          <a:stretch>
            <a:fillRect/>
          </a:stretch>
        </p:blipFill>
        <p:spPr bwMode="auto">
          <a:xfrm>
            <a:off x="457200" y="2057400"/>
            <a:ext cx="8153400" cy="4419600"/>
          </a:xfrm>
          <a:prstGeom prst="rect">
            <a:avLst/>
          </a:prstGeom>
          <a:noFill/>
          <a:ln w="9525">
            <a:noFill/>
            <a:miter lim="800000"/>
            <a:headEnd/>
            <a:tailEnd/>
          </a:ln>
        </p:spPr>
      </p:pic>
      <p:sp>
        <p:nvSpPr>
          <p:cNvPr id="5" name="TextBox 4"/>
          <p:cNvSpPr txBox="1"/>
          <p:nvPr/>
        </p:nvSpPr>
        <p:spPr>
          <a:xfrm>
            <a:off x="4191000" y="4264223"/>
            <a:ext cx="381000" cy="307777"/>
          </a:xfrm>
          <a:prstGeom prst="rect">
            <a:avLst/>
          </a:prstGeom>
          <a:noFill/>
        </p:spPr>
        <p:txBody>
          <a:bodyPr wrap="square" rtlCol="0">
            <a:spAutoFit/>
          </a:bodyPr>
          <a:lstStyle/>
          <a:p>
            <a:pPr algn="ctr"/>
            <a:r>
              <a:rPr lang="en-US" sz="1400" b="1" dirty="0" smtClean="0"/>
              <a:t>S2</a:t>
            </a:r>
            <a:endParaRPr lang="en-US" sz="1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Mohsin\Desktop\Presentation\1-s2_0-S1043276006002396-gr2.jpg"/>
          <p:cNvPicPr>
            <a:picLocks noChangeAspect="1" noChangeArrowheads="1"/>
          </p:cNvPicPr>
          <p:nvPr/>
        </p:nvPicPr>
        <p:blipFill>
          <a:blip r:embed="rId2" cstate="print"/>
          <a:srcRect l="29151" t="6924" r="30309"/>
          <a:stretch>
            <a:fillRect/>
          </a:stretch>
        </p:blipFill>
        <p:spPr bwMode="auto">
          <a:xfrm>
            <a:off x="228600" y="228600"/>
            <a:ext cx="8610600" cy="6400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Mohsin\Desktop\Presentation\overview_hormone.gif"/>
          <p:cNvPicPr>
            <a:picLocks noChangeAspect="1" noChangeArrowheads="1"/>
          </p:cNvPicPr>
          <p:nvPr/>
        </p:nvPicPr>
        <p:blipFill>
          <a:blip r:embed="rId2" cstate="print"/>
          <a:srcRect/>
          <a:stretch>
            <a:fillRect/>
          </a:stretch>
        </p:blipFill>
        <p:spPr bwMode="auto">
          <a:xfrm>
            <a:off x="381000" y="381000"/>
            <a:ext cx="8382000" cy="6096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effectLst>
                  <a:outerShdw blurRad="38100" dist="38100" dir="2700000" algn="tl">
                    <a:srgbClr val="000000">
                      <a:alpha val="43137"/>
                    </a:srgbClr>
                  </a:outerShdw>
                </a:effectLst>
              </a:rPr>
              <a:t>In vitro </a:t>
            </a:r>
            <a:r>
              <a:rPr lang="en-US" b="1" dirty="0" smtClean="0">
                <a:solidFill>
                  <a:srgbClr val="FF0000"/>
                </a:solidFill>
                <a:effectLst>
                  <a:outerShdw blurRad="38100" dist="38100" dir="2700000" algn="tl">
                    <a:srgbClr val="000000">
                      <a:alpha val="43137"/>
                    </a:srgbClr>
                  </a:outerShdw>
                </a:effectLst>
              </a:rPr>
              <a:t>ubiquitination assay</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4525963"/>
          </a:xfrm>
        </p:spPr>
        <p:txBody>
          <a:bodyPr>
            <a:normAutofit/>
          </a:bodyPr>
          <a:lstStyle/>
          <a:p>
            <a:r>
              <a:rPr lang="en-US" b="1" dirty="0" smtClean="0"/>
              <a:t>Transfection: </a:t>
            </a:r>
            <a:r>
              <a:rPr lang="en-US" i="1" dirty="0" smtClean="0">
                <a:effectLst>
                  <a:outerShdw blurRad="38100" dist="38100" dir="2700000" algn="tl">
                    <a:srgbClr val="000000">
                      <a:alpha val="43137"/>
                    </a:srgbClr>
                  </a:outerShdw>
                </a:effectLst>
              </a:rPr>
              <a:t>(As described by my colleague)</a:t>
            </a:r>
          </a:p>
          <a:p>
            <a:r>
              <a:rPr lang="en-US" b="1" dirty="0" smtClean="0"/>
              <a:t>Immunoprecipitation:</a:t>
            </a:r>
          </a:p>
          <a:p>
            <a:pPr marL="514350" indent="-514350">
              <a:buFont typeface="+mj-lt"/>
              <a:buAutoNum type="arabicPeriod"/>
            </a:pPr>
            <a:r>
              <a:rPr lang="en-US" sz="2600" dirty="0" smtClean="0"/>
              <a:t>    Cells </a:t>
            </a:r>
            <a:r>
              <a:rPr lang="en-US" sz="2600" dirty="0"/>
              <a:t>were lysed </a:t>
            </a:r>
            <a:endParaRPr lang="en-US" sz="2600" dirty="0" smtClean="0"/>
          </a:p>
          <a:p>
            <a:pPr marL="514350" indent="-514350">
              <a:buFont typeface="+mj-lt"/>
              <a:buAutoNum type="arabicPeriod"/>
            </a:pPr>
            <a:r>
              <a:rPr lang="en-US" sz="2600" dirty="0"/>
              <a:t> </a:t>
            </a:r>
            <a:r>
              <a:rPr lang="en-US" sz="2600" dirty="0" smtClean="0"/>
              <a:t>   </a:t>
            </a:r>
            <a:r>
              <a:rPr lang="en-US" sz="2600" dirty="0"/>
              <a:t>FLAG-tagged proteins were </a:t>
            </a:r>
            <a:r>
              <a:rPr lang="en-US" sz="2600" dirty="0" smtClean="0"/>
              <a:t>immunoprecipitated</a:t>
            </a:r>
          </a:p>
          <a:p>
            <a:pPr marL="514350" indent="-514350">
              <a:buFont typeface="+mj-lt"/>
              <a:buAutoNum type="arabicPeriod"/>
            </a:pPr>
            <a:r>
              <a:rPr lang="en-US" sz="2600" dirty="0"/>
              <a:t> </a:t>
            </a:r>
            <a:r>
              <a:rPr lang="en-US" sz="2600" dirty="0" smtClean="0"/>
              <a:t>   The </a:t>
            </a:r>
            <a:r>
              <a:rPr lang="en-US" sz="2600" dirty="0"/>
              <a:t>immunoprecipitates were incubated at </a:t>
            </a:r>
            <a:r>
              <a:rPr lang="en-US" sz="2600" dirty="0" smtClean="0"/>
              <a:t>30 °C with </a:t>
            </a:r>
            <a:r>
              <a:rPr lang="en-US" sz="2600" dirty="0" smtClean="0">
                <a:effectLst>
                  <a:outerShdw blurRad="38100" dist="38100" dir="2700000" algn="tl">
                    <a:srgbClr val="000000">
                      <a:alpha val="43137"/>
                    </a:srgbClr>
                  </a:outerShdw>
                </a:effectLst>
              </a:rPr>
              <a:t>E1</a:t>
            </a:r>
            <a:r>
              <a:rPr lang="en-US" sz="2600" dirty="0" smtClean="0"/>
              <a:t>,</a:t>
            </a:r>
            <a:r>
              <a:rPr lang="en-US" sz="2600" dirty="0" smtClean="0">
                <a:effectLst>
                  <a:outerShdw blurRad="38100" dist="38100" dir="2700000" algn="tl">
                    <a:srgbClr val="000000">
                      <a:alpha val="43137"/>
                    </a:srgbClr>
                  </a:outerShdw>
                </a:effectLst>
              </a:rPr>
              <a:t>E2</a:t>
            </a:r>
            <a:r>
              <a:rPr lang="en-US" sz="2600" dirty="0" smtClean="0"/>
              <a:t>, </a:t>
            </a:r>
            <a:r>
              <a:rPr lang="en-US" sz="2600" dirty="0" smtClean="0">
                <a:effectLst>
                  <a:outerShdw blurRad="38100" dist="38100" dir="2700000" algn="tl">
                    <a:srgbClr val="000000">
                      <a:alpha val="43137"/>
                    </a:srgbClr>
                  </a:outerShdw>
                </a:effectLst>
              </a:rPr>
              <a:t>Ub</a:t>
            </a:r>
            <a:r>
              <a:rPr lang="en-US" sz="2600" dirty="0" smtClean="0"/>
              <a:t> and</a:t>
            </a:r>
            <a:r>
              <a:rPr lang="en-US" sz="2600" dirty="0" smtClean="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ATP regenerating system </a:t>
            </a:r>
            <a:r>
              <a:rPr lang="en-US" sz="2600" dirty="0"/>
              <a:t>for 30 </a:t>
            </a:r>
            <a:r>
              <a:rPr lang="en-US" sz="2600" dirty="0" smtClean="0"/>
              <a:t>minutes</a:t>
            </a:r>
            <a:endParaRPr lang="en-US" sz="2600" dirty="0"/>
          </a:p>
          <a:p>
            <a:r>
              <a:rPr lang="en-US" b="1" dirty="0" smtClean="0"/>
              <a:t>Western blot: </a:t>
            </a:r>
            <a:r>
              <a:rPr lang="en-US" i="1" dirty="0" smtClean="0">
                <a:effectLst>
                  <a:outerShdw blurRad="38100" dist="38100" dir="2700000" algn="tl">
                    <a:srgbClr val="000000">
                      <a:alpha val="43137"/>
                    </a:srgbClr>
                  </a:outerShdw>
                </a:effectLst>
              </a:rPr>
              <a:t>(As described by my colleague)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SOCS2 exhibits E3 activity in the presence of E1, E2, Ubiquitin &amp; ATP</a:t>
            </a:r>
            <a:endParaRPr lang="en-US" dirty="0">
              <a:solidFill>
                <a:srgbClr val="FF0000"/>
              </a:solidFill>
              <a:effectLst>
                <a:outerShdw blurRad="38100" dist="38100" dir="2700000" algn="tl">
                  <a:srgbClr val="000000">
                    <a:alpha val="43137"/>
                  </a:srgbClr>
                </a:outerShdw>
              </a:effectLst>
            </a:endParaRPr>
          </a:p>
        </p:txBody>
      </p:sp>
      <p:pic>
        <p:nvPicPr>
          <p:cNvPr id="20482" name="Picture 2"/>
          <p:cNvPicPr>
            <a:picLocks noChangeAspect="1" noChangeArrowheads="1"/>
          </p:cNvPicPr>
          <p:nvPr/>
        </p:nvPicPr>
        <p:blipFill>
          <a:blip r:embed="rId3" cstate="print"/>
          <a:srcRect l="21094" t="13542" r="22656" b="6250"/>
          <a:stretch>
            <a:fillRect/>
          </a:stretch>
        </p:blipFill>
        <p:spPr bwMode="auto">
          <a:xfrm>
            <a:off x="533400" y="1828800"/>
            <a:ext cx="8001000" cy="4343400"/>
          </a:xfrm>
          <a:prstGeom prst="rect">
            <a:avLst/>
          </a:prstGeom>
          <a:noFill/>
          <a:ln w="9525">
            <a:noFill/>
            <a:miter lim="800000"/>
            <a:headEnd/>
            <a:tailEnd/>
          </a:ln>
        </p:spPr>
      </p:pic>
      <p:sp>
        <p:nvSpPr>
          <p:cNvPr id="6" name="Oval 1"/>
          <p:cNvSpPr>
            <a:spLocks noChangeArrowheads="1"/>
          </p:cNvSpPr>
          <p:nvPr/>
        </p:nvSpPr>
        <p:spPr bwMode="auto">
          <a:xfrm>
            <a:off x="3352800" y="2057400"/>
            <a:ext cx="533400" cy="4038600"/>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 name="Straight Arrow Connector 6"/>
          <p:cNvCxnSpPr/>
          <p:nvPr/>
        </p:nvCxnSpPr>
        <p:spPr>
          <a:xfrm flipH="1">
            <a:off x="3886200" y="3124200"/>
            <a:ext cx="30480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05600" y="2907268"/>
            <a:ext cx="2209800" cy="369332"/>
          </a:xfrm>
          <a:prstGeom prst="rect">
            <a:avLst/>
          </a:prstGeom>
          <a:noFill/>
        </p:spPr>
        <p:txBody>
          <a:bodyPr wrap="square" rtlCol="0">
            <a:spAutoFit/>
          </a:bodyPr>
          <a:lstStyle/>
          <a:p>
            <a:pPr algn="ctr"/>
            <a:r>
              <a:rPr lang="en-US" dirty="0" smtClean="0"/>
              <a:t>High MW complex</a:t>
            </a:r>
            <a:endParaRPr lang="en-US" dirty="0"/>
          </a:p>
        </p:txBody>
      </p:sp>
      <p:sp>
        <p:nvSpPr>
          <p:cNvPr id="9" name="TextBox 8"/>
          <p:cNvSpPr txBox="1"/>
          <p:nvPr/>
        </p:nvSpPr>
        <p:spPr>
          <a:xfrm>
            <a:off x="1295400" y="6248400"/>
            <a:ext cx="57150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An indication of ubiquitin ligase activity in the precipitates</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effectLst>
                  <a:outerShdw blurRad="38100" dist="38100" dir="2700000" algn="tl">
                    <a:srgbClr val="000000">
                      <a:alpha val="43137"/>
                    </a:srgbClr>
                  </a:outerShdw>
                </a:effectLst>
              </a:rPr>
              <a:t>Mutant variants of SOCS2 &amp; ubiquitin ligase activity  </a:t>
            </a:r>
            <a:endParaRPr lang="en-US" sz="2800" b="1" dirty="0">
              <a:solidFill>
                <a:srgbClr val="FF0000"/>
              </a:solidFill>
              <a:effectLst>
                <a:outerShdw blurRad="38100" dist="38100" dir="2700000" algn="tl">
                  <a:srgbClr val="000000">
                    <a:alpha val="43137"/>
                  </a:srgbClr>
                </a:outerShdw>
              </a:effectLst>
            </a:endParaRPr>
          </a:p>
        </p:txBody>
      </p:sp>
      <p:pic>
        <p:nvPicPr>
          <p:cNvPr id="21506" name="Picture 2"/>
          <p:cNvPicPr>
            <a:picLocks noChangeAspect="1" noChangeArrowheads="1"/>
          </p:cNvPicPr>
          <p:nvPr/>
        </p:nvPicPr>
        <p:blipFill>
          <a:blip r:embed="rId3" cstate="print"/>
          <a:srcRect l="25000" t="14583" r="33594" b="17708"/>
          <a:stretch>
            <a:fillRect/>
          </a:stretch>
        </p:blipFill>
        <p:spPr bwMode="auto">
          <a:xfrm>
            <a:off x="4659923" y="1981200"/>
            <a:ext cx="3417277" cy="4191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13333" t="34444" r="64583" b="33704"/>
          <a:stretch>
            <a:fillRect/>
          </a:stretch>
        </p:blipFill>
        <p:spPr bwMode="auto">
          <a:xfrm>
            <a:off x="533400" y="2438400"/>
            <a:ext cx="4038600" cy="3276600"/>
          </a:xfrm>
          <a:prstGeom prst="rect">
            <a:avLst/>
          </a:prstGeom>
          <a:noFill/>
          <a:ln w="9525">
            <a:noFill/>
            <a:miter lim="800000"/>
            <a:headEnd/>
            <a:tailEnd/>
          </a:ln>
          <a:effectLst/>
        </p:spPr>
      </p:pic>
      <p:sp>
        <p:nvSpPr>
          <p:cNvPr id="6" name="Oval 5"/>
          <p:cNvSpPr>
            <a:spLocks noChangeArrowheads="1"/>
          </p:cNvSpPr>
          <p:nvPr/>
        </p:nvSpPr>
        <p:spPr bwMode="auto">
          <a:xfrm>
            <a:off x="6553200" y="4876800"/>
            <a:ext cx="228600" cy="228600"/>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a:spLocks noChangeArrowheads="1"/>
          </p:cNvSpPr>
          <p:nvPr/>
        </p:nvSpPr>
        <p:spPr bwMode="auto">
          <a:xfrm>
            <a:off x="3505200" y="4495800"/>
            <a:ext cx="1066800" cy="252412"/>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7"/>
          <p:cNvSpPr>
            <a:spLocks noChangeArrowheads="1"/>
          </p:cNvSpPr>
          <p:nvPr/>
        </p:nvSpPr>
        <p:spPr bwMode="auto">
          <a:xfrm>
            <a:off x="2438400" y="3581400"/>
            <a:ext cx="1219200" cy="457200"/>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8"/>
          <p:cNvSpPr>
            <a:spLocks noChangeArrowheads="1"/>
          </p:cNvSpPr>
          <p:nvPr/>
        </p:nvSpPr>
        <p:spPr bwMode="auto">
          <a:xfrm>
            <a:off x="6324600" y="4876800"/>
            <a:ext cx="228600" cy="228600"/>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Host cell treated with proteasome inhibitors (MG132 &amp; Bortezomib)</a:t>
            </a:r>
            <a:endParaRPr lang="en-US" b="1" dirty="0">
              <a:solidFill>
                <a:srgbClr val="FF0000"/>
              </a:solidFill>
              <a:effectLst>
                <a:outerShdw blurRad="38100" dist="38100" dir="2700000" algn="tl">
                  <a:srgbClr val="000000">
                    <a:alpha val="43137"/>
                  </a:srgbClr>
                </a:outerShdw>
              </a:effectLst>
            </a:endParaRPr>
          </a:p>
        </p:txBody>
      </p:sp>
      <p:pic>
        <p:nvPicPr>
          <p:cNvPr id="41986" name="Picture 2"/>
          <p:cNvPicPr>
            <a:picLocks noChangeAspect="1" noChangeArrowheads="1"/>
          </p:cNvPicPr>
          <p:nvPr/>
        </p:nvPicPr>
        <p:blipFill>
          <a:blip r:embed="rId3" cstate="print"/>
          <a:srcRect l="16406" t="27083" r="23438" b="12500"/>
          <a:stretch>
            <a:fillRect/>
          </a:stretch>
        </p:blipFill>
        <p:spPr bwMode="auto">
          <a:xfrm>
            <a:off x="1752600" y="1752600"/>
            <a:ext cx="5867400" cy="4419600"/>
          </a:xfrm>
          <a:prstGeom prst="rect">
            <a:avLst/>
          </a:prstGeom>
          <a:noFill/>
          <a:ln w="9525">
            <a:noFill/>
            <a:miter lim="800000"/>
            <a:headEnd/>
            <a:tailEnd/>
          </a:ln>
        </p:spPr>
      </p:pic>
      <p:sp>
        <p:nvSpPr>
          <p:cNvPr id="5" name="Oval 4"/>
          <p:cNvSpPr>
            <a:spLocks noChangeArrowheads="1"/>
          </p:cNvSpPr>
          <p:nvPr/>
        </p:nvSpPr>
        <p:spPr bwMode="auto">
          <a:xfrm>
            <a:off x="2590800" y="2438400"/>
            <a:ext cx="1066800" cy="252412"/>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Oval 5"/>
          <p:cNvSpPr>
            <a:spLocks noChangeArrowheads="1"/>
          </p:cNvSpPr>
          <p:nvPr/>
        </p:nvSpPr>
        <p:spPr bwMode="auto">
          <a:xfrm>
            <a:off x="2438400" y="5638800"/>
            <a:ext cx="1066800" cy="252412"/>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858000" y="2983468"/>
            <a:ext cx="19050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Mature is more</a:t>
            </a:r>
            <a:endParaRPr lang="en-US"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6705600" y="3516868"/>
            <a:ext cx="12954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immature</a:t>
            </a:r>
            <a:endParaRPr lang="en-US" b="1" dirty="0">
              <a:solidFill>
                <a:srgbClr val="FF0000"/>
              </a:solidFill>
              <a:effectLst>
                <a:outerShdw blurRad="38100" dist="38100" dir="2700000" algn="tl">
                  <a:srgbClr val="000000">
                    <a:alpha val="43137"/>
                  </a:srgbClr>
                </a:outerShdw>
              </a:effectLst>
            </a:endParaRPr>
          </a:p>
        </p:txBody>
      </p:sp>
      <p:cxnSp>
        <p:nvCxnSpPr>
          <p:cNvPr id="10" name="Straight Arrow Connector 9"/>
          <p:cNvCxnSpPr/>
          <p:nvPr/>
        </p:nvCxnSpPr>
        <p:spPr>
          <a:xfrm>
            <a:off x="3657600" y="2895600"/>
            <a:ext cx="2590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62200" y="1371600"/>
            <a:ext cx="1295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90800" y="1688068"/>
            <a:ext cx="533400" cy="369332"/>
          </a:xfrm>
          <a:prstGeom prst="rect">
            <a:avLst/>
          </a:prstGeom>
          <a:noFill/>
        </p:spPr>
        <p:txBody>
          <a:bodyPr wrap="square" rtlCol="0">
            <a:spAutoFit/>
          </a:bodyPr>
          <a:lstStyle/>
          <a:p>
            <a:pPr algn="ctr"/>
            <a:r>
              <a:rPr lang="en-US" dirty="0" smtClean="0"/>
              <a:t>-Ve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Immunoprecipitation assay</a:t>
            </a:r>
            <a:br>
              <a:rPr lang="en-US" b="1" dirty="0" smtClean="0">
                <a:solidFill>
                  <a:srgbClr val="FF0000"/>
                </a:solidFill>
                <a:effectLst>
                  <a:outerShdw blurRad="38100" dist="38100" dir="2700000" algn="tl">
                    <a:srgbClr val="000000">
                      <a:alpha val="43137"/>
                    </a:srgbClr>
                  </a:outerShdw>
                </a:effectLst>
              </a:rPr>
            </a:br>
            <a:endParaRPr lang="ar-OM" dirty="0">
              <a:solidFill>
                <a:srgbClr val="FF0000"/>
              </a:solidFill>
            </a:endParaRPr>
          </a:p>
        </p:txBody>
      </p:sp>
      <p:grpSp>
        <p:nvGrpSpPr>
          <p:cNvPr id="10" name="Group 9"/>
          <p:cNvGrpSpPr/>
          <p:nvPr/>
        </p:nvGrpSpPr>
        <p:grpSpPr>
          <a:xfrm>
            <a:off x="1371600" y="1981200"/>
            <a:ext cx="7162800" cy="4191000"/>
            <a:chOff x="1371600" y="1981200"/>
            <a:chExt cx="7162800" cy="4191000"/>
          </a:xfrm>
        </p:grpSpPr>
        <p:pic>
          <p:nvPicPr>
            <p:cNvPr id="2050" name="Picture 2" descr="J:\Presentation\F1_medium1.gif"/>
            <p:cNvPicPr>
              <a:picLocks noChangeAspect="1" noChangeArrowheads="1"/>
            </p:cNvPicPr>
            <p:nvPr/>
          </p:nvPicPr>
          <p:blipFill>
            <a:blip r:embed="rId2" cstate="print"/>
            <a:srcRect r="12409"/>
            <a:stretch>
              <a:fillRect/>
            </a:stretch>
          </p:blipFill>
          <p:spPr bwMode="auto">
            <a:xfrm>
              <a:off x="1371600" y="1981200"/>
              <a:ext cx="6096000" cy="4191000"/>
            </a:xfrm>
            <a:prstGeom prst="rect">
              <a:avLst/>
            </a:prstGeom>
            <a:noFill/>
          </p:spPr>
        </p:pic>
        <p:sp>
          <p:nvSpPr>
            <p:cNvPr id="4" name="TextBox 3"/>
            <p:cNvSpPr txBox="1"/>
            <p:nvPr/>
          </p:nvSpPr>
          <p:spPr>
            <a:xfrm>
              <a:off x="1371600" y="5715000"/>
              <a:ext cx="2514600" cy="38100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(Sepharose or Agarose)</a:t>
              </a:r>
              <a:endParaRPr lang="en-US" b="1" dirty="0">
                <a:effectLst>
                  <a:outerShdw blurRad="38100" dist="38100" dir="2700000" algn="tl">
                    <a:srgbClr val="000000">
                      <a:alpha val="43137"/>
                    </a:srgbClr>
                  </a:outerShdw>
                </a:effectLst>
              </a:endParaRPr>
            </a:p>
          </p:txBody>
        </p:sp>
        <p:sp>
          <p:nvSpPr>
            <p:cNvPr id="6" name="TextBox 5"/>
            <p:cNvSpPr txBox="1"/>
            <p:nvPr/>
          </p:nvSpPr>
          <p:spPr>
            <a:xfrm>
              <a:off x="7467600" y="3886200"/>
              <a:ext cx="1066800" cy="38100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SOCS-2</a:t>
              </a:r>
              <a:endParaRPr lang="en-US" b="1" dirty="0">
                <a:effectLst>
                  <a:outerShdw blurRad="38100" dist="38100" dir="2700000" algn="tl">
                    <a:srgbClr val="000000">
                      <a:alpha val="43137"/>
                    </a:srgbClr>
                  </a:outerShdw>
                </a:effectLst>
              </a:endParaRPr>
            </a:p>
          </p:txBody>
        </p:sp>
        <p:cxnSp>
          <p:nvCxnSpPr>
            <p:cNvPr id="8" name="Straight Arrow Connector 7"/>
            <p:cNvCxnSpPr/>
            <p:nvPr/>
          </p:nvCxnSpPr>
          <p:spPr>
            <a:xfrm flipH="1">
              <a:off x="6096000" y="25146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2286000"/>
              <a:ext cx="533400" cy="38100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Tag</a:t>
              </a:r>
              <a:endParaRPr lang="en-US"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463584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normAutofit fontScale="90000"/>
          </a:bodyPr>
          <a:lstStyle/>
          <a:p>
            <a:r>
              <a:rPr lang="en-US" sz="3600" b="1" dirty="0" smtClean="0">
                <a:solidFill>
                  <a:srgbClr val="FF0000"/>
                </a:solidFill>
                <a:effectLst>
                  <a:outerShdw blurRad="38100" dist="38100" dir="2700000" algn="tl">
                    <a:srgbClr val="000000">
                      <a:alpha val="43137"/>
                    </a:srgbClr>
                  </a:outerShdw>
                </a:effectLst>
              </a:rPr>
              <a:t>Ubiquitin conjugates are more abundant when SOCS2,GHR, E1/E2 are present </a:t>
            </a:r>
            <a:r>
              <a:rPr lang="en-US" sz="3600" b="1" i="1" dirty="0" smtClean="0">
                <a:solidFill>
                  <a:srgbClr val="FF0000"/>
                </a:solidFill>
                <a:effectLst>
                  <a:outerShdw blurRad="38100" dist="38100" dir="2700000" algn="tl">
                    <a:srgbClr val="000000">
                      <a:alpha val="43137"/>
                    </a:srgbClr>
                  </a:outerShdw>
                </a:effectLst>
              </a:rPr>
              <a:t>in vitro</a:t>
            </a:r>
            <a:r>
              <a:rPr lang="en-US" dirty="0" smtClean="0"/>
              <a:t/>
            </a:r>
            <a:br>
              <a:rPr lang="en-US" dirty="0" smtClean="0"/>
            </a:br>
            <a:endParaRPr lang="en-US" dirty="0"/>
          </a:p>
        </p:txBody>
      </p:sp>
      <p:pic>
        <p:nvPicPr>
          <p:cNvPr id="43010" name="Picture 2"/>
          <p:cNvPicPr>
            <a:picLocks noChangeAspect="1" noChangeArrowheads="1"/>
          </p:cNvPicPr>
          <p:nvPr/>
        </p:nvPicPr>
        <p:blipFill>
          <a:blip r:embed="rId2" cstate="print"/>
          <a:srcRect l="48438" t="16667" r="17187" b="36458"/>
          <a:stretch>
            <a:fillRect/>
          </a:stretch>
        </p:blipFill>
        <p:spPr bwMode="auto">
          <a:xfrm>
            <a:off x="2743200" y="1600200"/>
            <a:ext cx="4114800" cy="4208318"/>
          </a:xfrm>
          <a:prstGeom prst="rect">
            <a:avLst/>
          </a:prstGeom>
          <a:noFill/>
          <a:ln w="9525">
            <a:noFill/>
            <a:miter lim="800000"/>
            <a:headEnd/>
            <a:tailEnd/>
          </a:ln>
        </p:spPr>
      </p:pic>
      <p:sp>
        <p:nvSpPr>
          <p:cNvPr id="5" name="Oval 1"/>
          <p:cNvSpPr>
            <a:spLocks noChangeArrowheads="1"/>
          </p:cNvSpPr>
          <p:nvPr/>
        </p:nvSpPr>
        <p:spPr bwMode="auto">
          <a:xfrm>
            <a:off x="4800600" y="1981200"/>
            <a:ext cx="304800" cy="1295400"/>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228600" y="3962400"/>
            <a:ext cx="34290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SOCS2 &amp; GHR are co-precipitated</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Mohsin\Desktop\Presentation\GHRc-growth-hormone-receptor-lipid-raft-GHRc_jak2-tyrosine_kinase-quinoxaline-NVP-BSK805-3dcienci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Immunoprecipitation assay</a:t>
            </a:r>
            <a:br>
              <a:rPr lang="en-US" b="1" dirty="0" smtClean="0">
                <a:solidFill>
                  <a:srgbClr val="FF0000"/>
                </a:solidFill>
                <a:effectLst>
                  <a:outerShdw blurRad="38100" dist="38100" dir="2700000" algn="tl">
                    <a:srgbClr val="000000">
                      <a:alpha val="43137"/>
                    </a:srgbClr>
                  </a:outerShdw>
                </a:effectLst>
              </a:rPr>
            </a:br>
            <a:endParaRPr lang="ar-OM" dirty="0">
              <a:solidFill>
                <a:srgbClr val="FF0000"/>
              </a:solidFill>
            </a:endParaRPr>
          </a:p>
        </p:txBody>
      </p:sp>
      <p:sp>
        <p:nvSpPr>
          <p:cNvPr id="3" name="Content Placeholder 2"/>
          <p:cNvSpPr>
            <a:spLocks noGrp="1"/>
          </p:cNvSpPr>
          <p:nvPr>
            <p:ph idx="1"/>
          </p:nvPr>
        </p:nvSpPr>
        <p:spPr>
          <a:xfrm>
            <a:off x="152400" y="990600"/>
            <a:ext cx="8763000" cy="5715000"/>
          </a:xfrm>
        </p:spPr>
        <p:txBody>
          <a:bodyPr>
            <a:normAutofit/>
          </a:bodyPr>
          <a:lstStyle/>
          <a:p>
            <a:pPr algn="just"/>
            <a:r>
              <a:rPr lang="en-US" sz="2400" dirty="0" smtClean="0">
                <a:effectLst>
                  <a:outerShdw blurRad="38100" dist="38100" dir="2700000" algn="tl">
                    <a:srgbClr val="000000">
                      <a:alpha val="43137"/>
                    </a:srgbClr>
                  </a:outerShdw>
                </a:effectLst>
              </a:rPr>
              <a:t>It is the technique of precipitating a protein</a:t>
            </a:r>
            <a:r>
              <a:rPr lang="en-US" sz="2400" b="1" dirty="0" smtClean="0">
                <a:effectLst>
                  <a:outerShdw blurRad="38100" dist="38100" dir="2700000" algn="tl">
                    <a:srgbClr val="000000">
                      <a:alpha val="43137"/>
                    </a:srgbClr>
                  </a:outerShdw>
                </a:effectLst>
              </a:rPr>
              <a:t> “antigen” </a:t>
            </a:r>
            <a:r>
              <a:rPr lang="en-US" sz="2400" dirty="0" smtClean="0">
                <a:effectLst>
                  <a:outerShdw blurRad="38100" dist="38100" dir="2700000" algn="tl">
                    <a:srgbClr val="000000">
                      <a:alpha val="43137"/>
                    </a:srgbClr>
                  </a:outerShdw>
                </a:effectLst>
              </a:rPr>
              <a:t>out of solution using “</a:t>
            </a:r>
            <a:r>
              <a:rPr lang="en-US" sz="2400" b="1" dirty="0" smtClean="0">
                <a:effectLst>
                  <a:outerShdw blurRad="38100" dist="38100" dir="2700000" algn="tl">
                    <a:srgbClr val="000000">
                      <a:alpha val="43137"/>
                    </a:srgbClr>
                  </a:outerShdw>
                </a:effectLst>
              </a:rPr>
              <a:t>an antibody” </a:t>
            </a:r>
            <a:r>
              <a:rPr lang="en-US" sz="2400" dirty="0" smtClean="0">
                <a:effectLst>
                  <a:outerShdw blurRad="38100" dist="38100" dir="2700000" algn="tl">
                    <a:srgbClr val="000000">
                      <a:alpha val="43137"/>
                    </a:srgbClr>
                  </a:outerShdw>
                </a:effectLst>
              </a:rPr>
              <a:t>that specifically binds to that particular protein </a:t>
            </a:r>
            <a:r>
              <a:rPr lang="en-US" sz="2400" b="1" dirty="0" smtClean="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a</a:t>
            </a:r>
            <a:r>
              <a:rPr lang="en-US" sz="2400" b="1" dirty="0" smtClean="0">
                <a:effectLst>
                  <a:outerShdw blurRad="38100" dist="38100" dir="2700000" algn="tl">
                    <a:srgbClr val="000000">
                      <a:alpha val="43137"/>
                    </a:srgbClr>
                  </a:outerShdw>
                </a:effectLst>
              </a:rPr>
              <a:t>ntigen” </a:t>
            </a:r>
            <a:r>
              <a:rPr lang="en-US" sz="2400" dirty="0" smtClean="0">
                <a:effectLst>
                  <a:outerShdw blurRad="38100" dist="38100" dir="2700000" algn="tl">
                    <a:srgbClr val="000000">
                      <a:alpha val="43137"/>
                    </a:srgbClr>
                  </a:outerShdw>
                </a:effectLst>
              </a:rPr>
              <a:t>in a complex</a:t>
            </a:r>
          </a:p>
          <a:p>
            <a:pPr algn="just"/>
            <a:endParaRPr lang="en-US" sz="2400"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This process can be used to</a:t>
            </a:r>
            <a:r>
              <a:rPr lang="en-US" sz="2400" b="1" dirty="0" smtClean="0">
                <a:effectLst>
                  <a:outerShdw blurRad="38100" dist="38100" dir="2700000" algn="tl">
                    <a:srgbClr val="000000">
                      <a:alpha val="43137"/>
                    </a:srgbClr>
                  </a:outerShdw>
                </a:effectLst>
              </a:rPr>
              <a:t> isolate</a:t>
            </a:r>
            <a:r>
              <a:rPr lang="en-US" sz="2400" dirty="0" smtClean="0">
                <a:effectLst>
                  <a:outerShdw blurRad="38100" dist="38100" dir="2700000" algn="tl">
                    <a:srgbClr val="000000">
                      <a:alpha val="43137"/>
                    </a:srgbClr>
                  </a:outerShdw>
                </a:effectLst>
              </a:rPr>
              <a:t> and </a:t>
            </a:r>
            <a:r>
              <a:rPr lang="en-US" sz="2400" b="1" dirty="0" smtClean="0">
                <a:effectLst>
                  <a:outerShdw blurRad="38100" dist="38100" dir="2700000" algn="tl">
                    <a:srgbClr val="000000">
                      <a:alpha val="43137"/>
                    </a:srgbClr>
                  </a:outerShdw>
                </a:effectLst>
              </a:rPr>
              <a:t>concentrate</a:t>
            </a:r>
            <a:r>
              <a:rPr lang="en-US" sz="2400" dirty="0" smtClean="0">
                <a:effectLst>
                  <a:outerShdw blurRad="38100" dist="38100" dir="2700000" algn="tl">
                    <a:srgbClr val="000000">
                      <a:alpha val="43137"/>
                    </a:srgbClr>
                  </a:outerShdw>
                </a:effectLst>
              </a:rPr>
              <a:t> a particular protein from a sample containing many thousands of different proteins</a:t>
            </a:r>
          </a:p>
          <a:p>
            <a:pPr algn="just"/>
            <a:endParaRPr lang="en-US" sz="2400"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Immunoprecipitation requires that the antibody be coupled to a </a:t>
            </a:r>
            <a:r>
              <a:rPr lang="en-US" sz="2400" b="1" dirty="0" smtClean="0">
                <a:effectLst>
                  <a:outerShdw blurRad="38100" dist="38100" dir="2700000" algn="tl">
                    <a:srgbClr val="000000">
                      <a:alpha val="43137"/>
                    </a:srgbClr>
                  </a:outerShdw>
                </a:effectLst>
              </a:rPr>
              <a:t>solid substrate </a:t>
            </a:r>
            <a:r>
              <a:rPr lang="en-US" sz="2400" dirty="0" smtClean="0">
                <a:effectLst>
                  <a:outerShdw blurRad="38100" dist="38100" dir="2700000" algn="tl">
                    <a:srgbClr val="000000">
                      <a:alpha val="43137"/>
                    </a:srgbClr>
                  </a:outerShdw>
                </a:effectLst>
              </a:rPr>
              <a:t>at some point in the procedure. (</a:t>
            </a:r>
            <a:r>
              <a:rPr lang="en-US" sz="2400" b="1" dirty="0" smtClean="0">
                <a:effectLst>
                  <a:outerShdw blurRad="38100" dist="38100" dir="2700000" algn="tl">
                    <a:srgbClr val="000000">
                      <a:alpha val="43137"/>
                    </a:srgbClr>
                  </a:outerShdw>
                </a:effectLst>
              </a:rPr>
              <a:t>Agarose</a:t>
            </a:r>
            <a:r>
              <a:rPr lang="en-US" sz="2400" dirty="0" smtClean="0">
                <a:effectLst>
                  <a:outerShdw blurRad="38100" dist="38100" dir="2700000" algn="tl">
                    <a:srgbClr val="000000">
                      <a:alpha val="43137"/>
                    </a:srgbClr>
                  </a:outerShdw>
                </a:effectLst>
              </a:rPr>
              <a:t> solid-phase support )</a:t>
            </a:r>
          </a:p>
          <a:p>
            <a:pPr algn="just"/>
            <a:endParaRPr lang="en-US" sz="2400" dirty="0" smtClean="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The solution used in the form of </a:t>
            </a:r>
            <a:r>
              <a:rPr lang="en-US" sz="2400" b="1" dirty="0" smtClean="0">
                <a:effectLst>
                  <a:outerShdw blurRad="38100" dist="38100" dir="2700000" algn="tl">
                    <a:srgbClr val="000000">
                      <a:alpha val="43137"/>
                    </a:srgbClr>
                  </a:outerShdw>
                </a:effectLst>
              </a:rPr>
              <a:t>a crude lysate </a:t>
            </a:r>
            <a:r>
              <a:rPr lang="en-US" sz="2400" dirty="0" smtClean="0">
                <a:effectLst>
                  <a:outerShdw blurRad="38100" dist="38100" dir="2700000" algn="tl">
                    <a:srgbClr val="000000">
                      <a:alpha val="43137"/>
                    </a:srgbClr>
                  </a:outerShdw>
                </a:effectLst>
              </a:rPr>
              <a:t>of an animal tissue</a:t>
            </a:r>
          </a:p>
          <a:p>
            <a:endParaRPr lang="en-US" sz="2400" dirty="0" smtClean="0"/>
          </a:p>
          <a:p>
            <a:endParaRPr lang="ar-OM" sz="2400" dirty="0"/>
          </a:p>
        </p:txBody>
      </p:sp>
    </p:spTree>
    <p:extLst>
      <p:ext uri="{BB962C8B-B14F-4D97-AF65-F5344CB8AC3E}">
        <p14:creationId xmlns:p14="http://schemas.microsoft.com/office/powerpoint/2010/main" val="1939003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Direct Immunoprecipitation assay: Procedure</a:t>
            </a:r>
            <a:endParaRPr lang="en-US" dirty="0"/>
          </a:p>
        </p:txBody>
      </p:sp>
      <p:pic>
        <p:nvPicPr>
          <p:cNvPr id="2050" name="Picture 2" descr="C:\Documents and Settings\Mohsin\Desktop\Presentation\coimmunoprecipitation-or.gif"/>
          <p:cNvPicPr>
            <a:picLocks noChangeAspect="1" noChangeArrowheads="1"/>
          </p:cNvPicPr>
          <p:nvPr/>
        </p:nvPicPr>
        <p:blipFill>
          <a:blip r:embed="rId3" cstate="print"/>
          <a:srcRect/>
          <a:stretch>
            <a:fillRect/>
          </a:stretch>
        </p:blipFill>
        <p:spPr bwMode="auto">
          <a:xfrm>
            <a:off x="304800" y="1695450"/>
            <a:ext cx="8534400" cy="4933950"/>
          </a:xfrm>
          <a:prstGeom prst="rect">
            <a:avLst/>
          </a:prstGeom>
          <a:noFill/>
        </p:spPr>
      </p:pic>
      <p:sp>
        <p:nvSpPr>
          <p:cNvPr id="5" name="TextBox 4"/>
          <p:cNvSpPr txBox="1"/>
          <p:nvPr/>
        </p:nvSpPr>
        <p:spPr>
          <a:xfrm>
            <a:off x="2743200" y="1981200"/>
            <a:ext cx="17526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SOCS2 complex</a:t>
            </a:r>
            <a:endParaRPr lang="en-US"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28600" y="1295400"/>
            <a:ext cx="17526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HEK 293T cell</a:t>
            </a:r>
            <a:endParaRPr lang="en-US"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28600" y="3124200"/>
            <a:ext cx="17526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Tris-HCL/NaCl</a:t>
            </a:r>
            <a:endParaRPr lang="en-US"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4419600" y="6248400"/>
            <a:ext cx="43434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Beads were washed in Equalizing buffer</a:t>
            </a:r>
            <a:endParaRPr lang="en-US"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304800" y="4572000"/>
            <a:ext cx="21336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Pre-clear with beads</a:t>
            </a:r>
            <a:endParaRPr lang="en-US"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6200" y="6412468"/>
            <a:ext cx="33528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Precipitate by Centrifugation</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Immunoprecipitation assay</a:t>
            </a:r>
            <a:endParaRPr lang="ar-OM" dirty="0"/>
          </a:p>
        </p:txBody>
      </p:sp>
      <p:sp>
        <p:nvSpPr>
          <p:cNvPr id="3" name="Content Placeholder 2"/>
          <p:cNvSpPr>
            <a:spLocks noGrp="1"/>
          </p:cNvSpPr>
          <p:nvPr>
            <p:ph idx="1"/>
          </p:nvPr>
        </p:nvSpPr>
        <p:spPr>
          <a:xfrm>
            <a:off x="152400" y="1600200"/>
            <a:ext cx="8839200" cy="4952999"/>
          </a:xfrm>
        </p:spPr>
        <p:txBody>
          <a:bodyPr>
            <a:noAutofit/>
          </a:bodyPr>
          <a:lstStyle/>
          <a:p>
            <a:r>
              <a:rPr lang="en-US" sz="2500" dirty="0" smtClean="0">
                <a:effectLst>
                  <a:outerShdw blurRad="38100" dist="38100" dir="2700000" algn="tl">
                    <a:srgbClr val="000000">
                      <a:alpha val="43137"/>
                    </a:srgbClr>
                  </a:outerShdw>
                </a:effectLst>
              </a:rPr>
              <a:t>It is a powerful technique to analyze </a:t>
            </a:r>
            <a:r>
              <a:rPr lang="en-US" sz="2500" b="1" dirty="0" smtClean="0">
                <a:effectLst>
                  <a:outerShdw blurRad="38100" dist="38100" dir="2700000" algn="tl">
                    <a:srgbClr val="000000">
                      <a:alpha val="43137"/>
                    </a:srgbClr>
                  </a:outerShdw>
                </a:effectLst>
              </a:rPr>
              <a:t>protein–protein interactions</a:t>
            </a:r>
          </a:p>
          <a:p>
            <a:pPr>
              <a:buNone/>
            </a:pPr>
            <a:endParaRPr lang="en-US" sz="2500" b="1" dirty="0" smtClean="0">
              <a:effectLst>
                <a:outerShdw blurRad="38100" dist="38100" dir="2700000" algn="tl">
                  <a:srgbClr val="000000">
                    <a:alpha val="43137"/>
                  </a:srgbClr>
                </a:outerShdw>
              </a:effectLst>
            </a:endParaRPr>
          </a:p>
          <a:p>
            <a:pPr lvl="1"/>
            <a:r>
              <a:rPr lang="en-US" sz="2100" b="1" i="1" dirty="0" smtClean="0">
                <a:effectLst>
                  <a:outerShdw blurRad="38100" dist="38100" dir="2700000" algn="tl">
                    <a:srgbClr val="000000">
                      <a:alpha val="43137"/>
                    </a:srgbClr>
                  </a:outerShdw>
                </a:effectLst>
              </a:rPr>
              <a:t>(SOCS2, Elongin B, Elongin C, Cullin-5, &amp; Ring-box)</a:t>
            </a:r>
          </a:p>
          <a:p>
            <a:pPr lvl="1"/>
            <a:r>
              <a:rPr lang="en-US" sz="2100" b="1" i="1" dirty="0" smtClean="0">
                <a:effectLst>
                  <a:outerShdw blurRad="38100" dist="38100" dir="2700000" algn="tl">
                    <a:srgbClr val="000000">
                      <a:alpha val="43137"/>
                    </a:srgbClr>
                  </a:outerShdw>
                </a:effectLst>
              </a:rPr>
              <a:t>(SOCS2 &amp; Ubiquitin Ligase Complex)</a:t>
            </a:r>
          </a:p>
          <a:p>
            <a:pPr>
              <a:buNone/>
            </a:pPr>
            <a:endParaRPr lang="en-US" sz="2500" dirty="0">
              <a:effectLst>
                <a:outerShdw blurRad="38100" dist="38100" dir="2700000" algn="tl">
                  <a:srgbClr val="000000">
                    <a:alpha val="43137"/>
                  </a:srgbClr>
                </a:outerShdw>
              </a:effectLst>
            </a:endParaRPr>
          </a:p>
          <a:p>
            <a:r>
              <a:rPr lang="en-US" sz="2500" b="1" dirty="0" smtClean="0">
                <a:effectLst>
                  <a:outerShdw blurRad="38100" dist="38100" dir="2700000" algn="tl">
                    <a:srgbClr val="000000">
                      <a:alpha val="43137"/>
                    </a:srgbClr>
                  </a:outerShdw>
                </a:effectLst>
              </a:rPr>
              <a:t>Agarose beads </a:t>
            </a:r>
            <a:r>
              <a:rPr lang="en-US" sz="2500" dirty="0" smtClean="0">
                <a:effectLst>
                  <a:outerShdw blurRad="38100" dist="38100" dir="2700000" algn="tl">
                    <a:srgbClr val="000000">
                      <a:alpha val="43137"/>
                    </a:srgbClr>
                  </a:outerShdw>
                </a:effectLst>
              </a:rPr>
              <a:t>are high porous &amp; high </a:t>
            </a:r>
            <a:r>
              <a:rPr lang="en-US" sz="2500" dirty="0">
                <a:effectLst>
                  <a:outerShdw blurRad="38100" dist="38100" dir="2700000" algn="tl">
                    <a:srgbClr val="000000">
                      <a:alpha val="43137"/>
                    </a:srgbClr>
                  </a:outerShdw>
                </a:effectLst>
              </a:rPr>
              <a:t>potential binding </a:t>
            </a:r>
            <a:r>
              <a:rPr lang="en-US" sz="2500" dirty="0" smtClean="0">
                <a:effectLst>
                  <a:outerShdw blurRad="38100" dist="38100" dir="2700000" algn="tl">
                    <a:srgbClr val="000000">
                      <a:alpha val="43137"/>
                    </a:srgbClr>
                  </a:outerShdw>
                </a:effectLst>
              </a:rPr>
              <a:t>capacity</a:t>
            </a:r>
          </a:p>
          <a:p>
            <a:pPr marL="0" indent="0">
              <a:buNone/>
            </a:pPr>
            <a:endParaRPr lang="en-US" sz="2500" dirty="0" smtClean="0">
              <a:effectLst>
                <a:outerShdw blurRad="38100" dist="38100" dir="2700000" algn="tl">
                  <a:srgbClr val="000000">
                    <a:alpha val="43137"/>
                  </a:srgbClr>
                </a:outerShdw>
              </a:effectLst>
            </a:endParaRPr>
          </a:p>
          <a:p>
            <a:r>
              <a:rPr lang="en-US" sz="2500" dirty="0" smtClean="0">
                <a:effectLst>
                  <a:outerShdw blurRad="38100" dist="38100" dir="2700000" algn="tl">
                    <a:srgbClr val="000000">
                      <a:alpha val="43137"/>
                    </a:srgbClr>
                  </a:outerShdw>
                </a:effectLst>
              </a:rPr>
              <a:t>The </a:t>
            </a:r>
            <a:r>
              <a:rPr lang="en-US" sz="2500" dirty="0">
                <a:effectLst>
                  <a:outerShdw blurRad="38100" dist="38100" dir="2700000" algn="tl">
                    <a:srgbClr val="000000">
                      <a:alpha val="43137"/>
                    </a:srgbClr>
                  </a:outerShdw>
                </a:effectLst>
              </a:rPr>
              <a:t>agarose particle </a:t>
            </a:r>
            <a:r>
              <a:rPr lang="en-US" sz="2500" dirty="0" smtClean="0">
                <a:effectLst>
                  <a:outerShdw blurRad="38100" dist="38100" dir="2700000" algn="tl">
                    <a:srgbClr val="000000">
                      <a:alpha val="43137"/>
                    </a:srgbClr>
                  </a:outerShdw>
                </a:effectLst>
              </a:rPr>
              <a:t> are  from </a:t>
            </a:r>
            <a:r>
              <a:rPr lang="en-US" sz="2500" b="1" dirty="0" smtClean="0">
                <a:effectLst>
                  <a:outerShdw blurRad="38100" dist="38100" dir="2700000" algn="tl">
                    <a:srgbClr val="000000">
                      <a:alpha val="43137"/>
                    </a:srgbClr>
                  </a:outerShdw>
                </a:effectLst>
              </a:rPr>
              <a:t>50 </a:t>
            </a:r>
            <a:r>
              <a:rPr lang="en-US" sz="2500" b="1" dirty="0">
                <a:effectLst>
                  <a:outerShdw blurRad="38100" dist="38100" dir="2700000" algn="tl">
                    <a:srgbClr val="000000">
                      <a:alpha val="43137"/>
                    </a:srgbClr>
                  </a:outerShdw>
                </a:effectLst>
              </a:rPr>
              <a:t>to </a:t>
            </a:r>
            <a:r>
              <a:rPr lang="en-US" sz="2500" b="1" dirty="0" smtClean="0">
                <a:effectLst>
                  <a:outerShdw blurRad="38100" dist="38100" dir="2700000" algn="tl">
                    <a:srgbClr val="000000">
                      <a:alpha val="43137"/>
                    </a:srgbClr>
                  </a:outerShdw>
                </a:effectLst>
              </a:rPr>
              <a:t>150 μm </a:t>
            </a:r>
            <a:r>
              <a:rPr lang="en-US" sz="2500" dirty="0">
                <a:effectLst>
                  <a:outerShdw blurRad="38100" dist="38100" dir="2700000" algn="tl">
                    <a:srgbClr val="000000">
                      <a:alpha val="43137"/>
                    </a:srgbClr>
                  </a:outerShdw>
                </a:effectLst>
              </a:rPr>
              <a:t>in </a:t>
            </a:r>
            <a:r>
              <a:rPr lang="en-US" sz="2500" dirty="0" smtClean="0">
                <a:effectLst>
                  <a:outerShdw blurRad="38100" dist="38100" dir="2700000" algn="tl">
                    <a:srgbClr val="000000">
                      <a:alpha val="43137"/>
                    </a:srgbClr>
                  </a:outerShdw>
                </a:effectLst>
              </a:rPr>
              <a:t>size </a:t>
            </a:r>
            <a:r>
              <a:rPr lang="en-US" sz="2500" dirty="0">
                <a:effectLst>
                  <a:outerShdw blurRad="38100" dist="38100" dir="2700000" algn="tl">
                    <a:srgbClr val="000000">
                      <a:alpha val="43137"/>
                    </a:srgbClr>
                  </a:outerShdw>
                </a:effectLst>
              </a:rPr>
              <a:t>is available for binding </a:t>
            </a:r>
            <a:r>
              <a:rPr lang="en-US" sz="2500" dirty="0" smtClean="0">
                <a:effectLst>
                  <a:outerShdw blurRad="38100" dist="38100" dir="2700000" algn="tl">
                    <a:srgbClr val="000000">
                      <a:alpha val="43137"/>
                    </a:srgbClr>
                  </a:outerShdw>
                </a:effectLst>
              </a:rPr>
              <a:t> to the antibodies </a:t>
            </a:r>
            <a:endParaRPr lang="ar-OM" sz="2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13972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effectLst>
                  <a:outerShdw blurRad="38100" dist="38100" dir="2700000" algn="tl">
                    <a:srgbClr val="000000">
                      <a:alpha val="43137"/>
                    </a:srgbClr>
                  </a:outerShdw>
                </a:effectLst>
              </a:rPr>
              <a:t>Immunoprecipitation assay</a:t>
            </a:r>
            <a:endParaRPr lang="ar-OM" dirty="0"/>
          </a:p>
        </p:txBody>
      </p:sp>
      <p:sp>
        <p:nvSpPr>
          <p:cNvPr id="3" name="Content Placeholder 2"/>
          <p:cNvSpPr>
            <a:spLocks noGrp="1"/>
          </p:cNvSpPr>
          <p:nvPr>
            <p:ph idx="1"/>
          </p:nvPr>
        </p:nvSpPr>
        <p:spPr>
          <a:xfrm>
            <a:off x="457200" y="1143000"/>
            <a:ext cx="8077200" cy="5334000"/>
          </a:xfrm>
        </p:spPr>
        <p:txBody>
          <a:bodyPr>
            <a:noAutofit/>
          </a:bodyPr>
          <a:lstStyle/>
          <a:p>
            <a:r>
              <a:rPr lang="en-US" sz="2000" dirty="0" smtClean="0">
                <a:effectLst>
                  <a:outerShdw blurRad="38100" dist="38100" dir="2700000" algn="tl">
                    <a:srgbClr val="000000">
                      <a:alpha val="43137"/>
                    </a:srgbClr>
                  </a:outerShdw>
                </a:effectLst>
              </a:rPr>
              <a:t>The </a:t>
            </a:r>
            <a:r>
              <a:rPr lang="en-US" sz="2000" i="1" u="sng" dirty="0" smtClean="0">
                <a:effectLst>
                  <a:outerShdw blurRad="38100" dist="38100" dir="2700000" algn="tl">
                    <a:srgbClr val="000000">
                      <a:alpha val="43137"/>
                    </a:srgbClr>
                  </a:outerShdw>
                </a:effectLst>
              </a:rPr>
              <a:t>great difficulty </a:t>
            </a:r>
            <a:r>
              <a:rPr lang="en-US" sz="2000" dirty="0" smtClean="0">
                <a:effectLst>
                  <a:outerShdw blurRad="38100" dist="38100" dir="2700000" algn="tl">
                    <a:srgbClr val="000000">
                      <a:alpha val="43137"/>
                    </a:srgbClr>
                  </a:outerShdw>
                </a:effectLst>
              </a:rPr>
              <a:t>in this assay is the generating </a:t>
            </a:r>
            <a:r>
              <a:rPr lang="en-US" sz="2000" b="1" dirty="0" smtClean="0">
                <a:effectLst>
                  <a:outerShdw blurRad="38100" dist="38100" dir="2700000" algn="tl">
                    <a:srgbClr val="000000">
                      <a:alpha val="43137"/>
                    </a:srgbClr>
                  </a:outerShdw>
                </a:effectLst>
              </a:rPr>
              <a:t>monoclonal antibody </a:t>
            </a:r>
            <a:r>
              <a:rPr lang="en-US" sz="2000" dirty="0" smtClean="0">
                <a:effectLst>
                  <a:outerShdw blurRad="38100" dist="38100" dir="2700000" algn="tl">
                    <a:srgbClr val="000000">
                      <a:alpha val="43137"/>
                    </a:srgbClr>
                  </a:outerShdw>
                </a:effectLst>
              </a:rPr>
              <a:t>that specifically targets a single known protein or protein complex</a:t>
            </a:r>
          </a:p>
          <a:p>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To get around this obstacle, many will engineer</a:t>
            </a:r>
            <a:r>
              <a:rPr lang="en-US" sz="2000" b="1" dirty="0" smtClean="0">
                <a:effectLst>
                  <a:outerShdw blurRad="38100" dist="38100" dir="2700000" algn="tl">
                    <a:srgbClr val="000000">
                      <a:alpha val="43137"/>
                    </a:srgbClr>
                  </a:outerShdw>
                </a:effectLst>
              </a:rPr>
              <a:t> tags </a:t>
            </a:r>
            <a:r>
              <a:rPr lang="en-US" sz="2000" dirty="0" smtClean="0">
                <a:effectLst>
                  <a:outerShdw blurRad="38100" dist="38100" dir="2700000" algn="tl">
                    <a:srgbClr val="000000">
                      <a:alpha val="43137"/>
                    </a:srgbClr>
                  </a:outerShdw>
                </a:effectLst>
              </a:rPr>
              <a:t>onto either the C- or N- terminal end of the protein of interest</a:t>
            </a:r>
          </a:p>
          <a:p>
            <a:pPr>
              <a:buNone/>
            </a:pP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The </a:t>
            </a:r>
            <a:r>
              <a:rPr lang="en-US" sz="2000" i="1" u="sng" dirty="0" smtClean="0">
                <a:effectLst>
                  <a:outerShdw blurRad="38100" dist="38100" dir="2700000" algn="tl">
                    <a:srgbClr val="000000">
                      <a:alpha val="43137"/>
                    </a:srgbClr>
                  </a:outerShdw>
                </a:effectLst>
              </a:rPr>
              <a:t>advantage here </a:t>
            </a:r>
            <a:r>
              <a:rPr lang="en-US" sz="2000" dirty="0" smtClean="0">
                <a:effectLst>
                  <a:outerShdw blurRad="38100" dist="38100" dir="2700000" algn="tl">
                    <a:srgbClr val="000000">
                      <a:alpha val="43137"/>
                    </a:srgbClr>
                  </a:outerShdw>
                </a:effectLst>
              </a:rPr>
              <a:t>is that the same tag can be used several time and again on many different proteins and the researcher can use the same antibody each time</a:t>
            </a:r>
          </a:p>
          <a:p>
            <a:pPr marL="0" indent="0">
              <a:buNone/>
            </a:pP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Examples of other tags in use:</a:t>
            </a:r>
          </a:p>
          <a:p>
            <a:pPr>
              <a:buNone/>
            </a:pPr>
            <a:endParaRPr lang="en-US" sz="2000"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Green Fluorescent Protein (GFP) tag</a:t>
            </a:r>
          </a:p>
          <a:p>
            <a:pPr lvl="1"/>
            <a:r>
              <a:rPr lang="en-US" sz="2000" dirty="0" smtClean="0">
                <a:effectLst>
                  <a:outerShdw blurRad="38100" dist="38100" dir="2700000" algn="tl">
                    <a:srgbClr val="000000">
                      <a:alpha val="43137"/>
                    </a:srgbClr>
                  </a:outerShdw>
                </a:effectLst>
              </a:rPr>
              <a:t>Glutathione-S-transferase (GST) tag </a:t>
            </a:r>
          </a:p>
          <a:p>
            <a:pPr lvl="1"/>
            <a:r>
              <a:rPr lang="en-US" sz="2000" b="1" dirty="0" smtClean="0">
                <a:effectLst>
                  <a:outerShdw blurRad="38100" dist="38100" dir="2700000" algn="tl">
                    <a:srgbClr val="000000">
                      <a:alpha val="43137"/>
                    </a:srgbClr>
                  </a:outerShdw>
                </a:effectLst>
              </a:rPr>
              <a:t>FLAG-tag</a:t>
            </a:r>
            <a:endParaRPr lang="ar-OM" sz="2000" b="1" dirty="0">
              <a:effectLst>
                <a:outerShdw blurRad="38100" dist="38100" dir="2700000" algn="tl">
                  <a:srgbClr val="000000">
                    <a:alpha val="43137"/>
                  </a:srgbClr>
                </a:outerShdw>
              </a:effectLst>
            </a:endParaRPr>
          </a:p>
        </p:txBody>
      </p:sp>
      <p:pic>
        <p:nvPicPr>
          <p:cNvPr id="18433" name="Picture 1"/>
          <p:cNvPicPr>
            <a:picLocks noChangeAspect="1" noChangeArrowheads="1"/>
          </p:cNvPicPr>
          <p:nvPr/>
        </p:nvPicPr>
        <p:blipFill>
          <a:blip r:embed="rId3" cstate="print"/>
          <a:srcRect l="21094" t="63541" r="14844" b="21875"/>
          <a:stretch>
            <a:fillRect/>
          </a:stretch>
        </p:blipFill>
        <p:spPr bwMode="auto">
          <a:xfrm>
            <a:off x="3124200" y="2819400"/>
            <a:ext cx="2971800" cy="507380"/>
          </a:xfrm>
          <a:prstGeom prst="rect">
            <a:avLst/>
          </a:prstGeom>
          <a:noFill/>
          <a:ln w="9525">
            <a:noFill/>
            <a:miter lim="800000"/>
            <a:headEnd/>
            <a:tailEnd/>
          </a:ln>
        </p:spPr>
      </p:pic>
    </p:spTree>
    <p:extLst>
      <p:ext uri="{BB962C8B-B14F-4D97-AF65-F5344CB8AC3E}">
        <p14:creationId xmlns:p14="http://schemas.microsoft.com/office/powerpoint/2010/main" val="1697142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Central Dogma of the paper </a:t>
            </a:r>
            <a:endParaRPr lang="en-US" b="1" dirty="0">
              <a:solidFill>
                <a:srgbClr val="FF0000"/>
              </a:solidFill>
              <a:effectLst>
                <a:outerShdw blurRad="38100" dist="38100" dir="2700000" algn="tl">
                  <a:srgbClr val="000000">
                    <a:alpha val="43137"/>
                  </a:srgbClr>
                </a:outerShdw>
              </a:effectLst>
            </a:endParaRPr>
          </a:p>
        </p:txBody>
      </p:sp>
      <p:pic>
        <p:nvPicPr>
          <p:cNvPr id="4" name="Picture 3"/>
          <p:cNvPicPr/>
          <p:nvPr/>
        </p:nvPicPr>
        <p:blipFill>
          <a:blip r:embed="rId2" cstate="print"/>
          <a:srcRect t="25581"/>
          <a:stretch>
            <a:fillRect/>
          </a:stretch>
        </p:blipFill>
        <p:spPr bwMode="auto">
          <a:xfrm>
            <a:off x="457200" y="1524000"/>
            <a:ext cx="8229600" cy="488328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effectLst>
                  <a:outerShdw blurRad="38100" dist="38100" dir="2700000" algn="tl">
                    <a:srgbClr val="000000">
                      <a:alpha val="43137"/>
                    </a:srgbClr>
                  </a:outerShdw>
                </a:effectLst>
              </a:rPr>
              <a:t>SOCS2 displays E3 ubiquitin ligase activity </a:t>
            </a:r>
            <a:r>
              <a:rPr lang="en-US" sz="2800" b="1" i="1" dirty="0">
                <a:solidFill>
                  <a:srgbClr val="FF0000"/>
                </a:solidFill>
                <a:effectLst>
                  <a:outerShdw blurRad="38100" dist="38100" dir="2700000" algn="tl">
                    <a:srgbClr val="000000">
                      <a:alpha val="43137"/>
                    </a:srgbClr>
                  </a:outerShdw>
                </a:effectLst>
              </a:rPr>
              <a:t>in vitro</a:t>
            </a:r>
          </a:p>
        </p:txBody>
      </p:sp>
      <p:sp>
        <p:nvSpPr>
          <p:cNvPr id="3" name="Content Placeholder 2"/>
          <p:cNvSpPr>
            <a:spLocks noGrp="1"/>
          </p:cNvSpPr>
          <p:nvPr>
            <p:ph idx="1"/>
          </p:nvPr>
        </p:nvSpPr>
        <p:spPr>
          <a:xfrm>
            <a:off x="228600" y="1600200"/>
            <a:ext cx="8610600" cy="5029200"/>
          </a:xfrm>
        </p:spPr>
        <p:txBody>
          <a:bodyPr>
            <a:normAutofit/>
          </a:bodyPr>
          <a:lstStyle/>
          <a:p>
            <a:pPr lvl="0"/>
            <a:r>
              <a:rPr lang="en-US" sz="2400" dirty="0">
                <a:effectLst>
                  <a:outerShdw blurRad="38100" dist="38100" dir="2700000" algn="tl">
                    <a:srgbClr val="000000">
                      <a:alpha val="43137"/>
                    </a:srgbClr>
                  </a:outerShdw>
                </a:effectLst>
              </a:rPr>
              <a:t>SOCS2 is characterized by a SOCS-box at the C-terminal end of the protein, similarly to other ubiquitin ligases</a:t>
            </a:r>
          </a:p>
          <a:p>
            <a:endParaRPr lang="en-US" dirty="0" smtClean="0"/>
          </a:p>
          <a:p>
            <a:endParaRPr lang="en-US" dirty="0"/>
          </a:p>
          <a:p>
            <a:pPr>
              <a:buNone/>
            </a:pPr>
            <a:endParaRPr lang="en-US" dirty="0" smtClean="0"/>
          </a:p>
          <a:p>
            <a:endParaRPr lang="en-US" dirty="0"/>
          </a:p>
          <a:p>
            <a:endParaRPr lang="en-US" dirty="0" smtClean="0"/>
          </a:p>
          <a:p>
            <a:r>
              <a:rPr lang="en-US" sz="2400" dirty="0" smtClean="0">
                <a:effectLst>
                  <a:outerShdw blurRad="38100" dist="38100" dir="2700000" algn="tl">
                    <a:srgbClr val="000000">
                      <a:alpha val="43137"/>
                    </a:srgbClr>
                  </a:outerShdw>
                </a:effectLst>
              </a:rPr>
              <a:t>They examine wither </a:t>
            </a:r>
            <a:r>
              <a:rPr lang="en-US" sz="2400" dirty="0">
                <a:effectLst>
                  <a:outerShdw blurRad="38100" dist="38100" dir="2700000" algn="tl">
                    <a:srgbClr val="000000">
                      <a:alpha val="43137"/>
                    </a:srgbClr>
                  </a:outerShdw>
                </a:effectLst>
              </a:rPr>
              <a:t>SOCS2 regulates cellular GHR levels through direct ubiquitination and in a proteasomally dependent </a:t>
            </a:r>
            <a:r>
              <a:rPr lang="en-US" sz="2400" dirty="0" smtClean="0">
                <a:effectLst>
                  <a:outerShdw blurRad="38100" dist="38100" dir="2700000" algn="tl">
                    <a:srgbClr val="000000">
                      <a:alpha val="43137"/>
                    </a:srgbClr>
                  </a:outerShdw>
                </a:effectLst>
              </a:rPr>
              <a:t>manner</a:t>
            </a:r>
            <a:endParaRPr lang="en-US" sz="2400" dirty="0">
              <a:effectLst>
                <a:outerShdw blurRad="38100" dist="38100" dir="2700000" algn="tl">
                  <a:srgbClr val="000000">
                    <a:alpha val="43137"/>
                  </a:srgbClr>
                </a:outerShdw>
              </a:effectLst>
            </a:endParaRPr>
          </a:p>
          <a:p>
            <a:pPr>
              <a:buNone/>
            </a:pPr>
            <a:endParaRPr lang="en-US" dirty="0"/>
          </a:p>
        </p:txBody>
      </p:sp>
      <p:pic>
        <p:nvPicPr>
          <p:cNvPr id="4" name="il_fi" descr="http://atlasgeneticsoncology.org/Genes/Images/SOCS2Fig1.jpg"/>
          <p:cNvPicPr/>
          <p:nvPr/>
        </p:nvPicPr>
        <p:blipFill>
          <a:blip r:embed="rId2" cstate="print"/>
          <a:srcRect b="42363"/>
          <a:stretch>
            <a:fillRect/>
          </a:stretch>
        </p:blipFill>
        <p:spPr bwMode="auto">
          <a:xfrm>
            <a:off x="685800" y="2590800"/>
            <a:ext cx="7696200" cy="2470826"/>
          </a:xfrm>
          <a:prstGeom prst="rect">
            <a:avLst/>
          </a:prstGeom>
          <a:noFill/>
          <a:ln w="9525">
            <a:noFill/>
            <a:miter lim="800000"/>
            <a:headEnd/>
            <a:tailEnd/>
          </a:ln>
        </p:spPr>
      </p:pic>
      <p:sp>
        <p:nvSpPr>
          <p:cNvPr id="5" name="Right Brace 4"/>
          <p:cNvSpPr/>
          <p:nvPr/>
        </p:nvSpPr>
        <p:spPr>
          <a:xfrm>
            <a:off x="6934200" y="3886200"/>
            <a:ext cx="304800" cy="1143000"/>
          </a:xfrm>
          <a:prstGeom prst="rightBrace">
            <a:avLst>
              <a:gd name="adj1" fmla="val 8333"/>
              <a:gd name="adj2" fmla="val 4905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OM"/>
          </a:p>
        </p:txBody>
      </p:sp>
      <p:sp>
        <p:nvSpPr>
          <p:cNvPr id="6" name="TextBox 5"/>
          <p:cNvSpPr txBox="1"/>
          <p:nvPr/>
        </p:nvSpPr>
        <p:spPr>
          <a:xfrm>
            <a:off x="7239000" y="4267200"/>
            <a:ext cx="1752600" cy="369332"/>
          </a:xfrm>
          <a:prstGeom prst="rect">
            <a:avLst/>
          </a:prstGeom>
          <a:noFill/>
        </p:spPr>
        <p:txBody>
          <a:bodyPr wrap="square" rtlCol="1">
            <a:spAutoFit/>
          </a:bodyPr>
          <a:lstStyle/>
          <a:p>
            <a:pPr algn="ctr"/>
            <a:r>
              <a:rPr lang="en-US" dirty="0" smtClean="0">
                <a:solidFill>
                  <a:srgbClr val="FF0000"/>
                </a:solidFill>
                <a:effectLst>
                  <a:outerShdw blurRad="38100" dist="38100" dir="2700000" algn="tl">
                    <a:srgbClr val="000000">
                      <a:alpha val="43137"/>
                    </a:srgbClr>
                  </a:outerShdw>
                </a:effectLst>
              </a:rPr>
              <a:t>Ubiquitin ligases </a:t>
            </a:r>
            <a:endParaRPr lang="ar-OM"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6248400" y="4953000"/>
            <a:ext cx="1447800" cy="369332"/>
          </a:xfrm>
          <a:prstGeom prst="rect">
            <a:avLst/>
          </a:prstGeom>
          <a:noFill/>
        </p:spPr>
        <p:txBody>
          <a:bodyPr wrap="square" rtlCol="0">
            <a:spAutoFit/>
          </a:bodyPr>
          <a:lstStyle/>
          <a:p>
            <a:pPr algn="ctr"/>
            <a:r>
              <a:rPr lang="en-US" b="1" dirty="0" smtClean="0">
                <a:solidFill>
                  <a:srgbClr val="FF0000"/>
                </a:solidFill>
              </a:rPr>
              <a:t>C-terminal</a:t>
            </a:r>
            <a:endParaRPr lang="en-US" b="1" dirty="0">
              <a:solidFill>
                <a:srgbClr val="FF0000"/>
              </a:solidFill>
            </a:endParaRPr>
          </a:p>
        </p:txBody>
      </p:sp>
      <p:sp>
        <p:nvSpPr>
          <p:cNvPr id="8" name="Oval 5"/>
          <p:cNvSpPr>
            <a:spLocks noChangeArrowheads="1"/>
          </p:cNvSpPr>
          <p:nvPr/>
        </p:nvSpPr>
        <p:spPr bwMode="auto">
          <a:xfrm>
            <a:off x="609600" y="4267200"/>
            <a:ext cx="914400" cy="404812"/>
          </a:xfrm>
          <a:prstGeom prst="ellipse">
            <a:avLst/>
          </a:prstGeom>
          <a:noFill/>
          <a:ln w="38100">
            <a:solidFill>
              <a:srgbClr val="FF0000"/>
            </a:solidFill>
            <a:round/>
            <a:headEnd/>
            <a:tailEnd/>
          </a:ln>
          <a:effectLst>
            <a:outerShdw dist="25400" dir="5400000" sx="100999" sy="100999" rotWithShape="0">
              <a:srgbClr val="808080">
                <a:alpha val="39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a:off x="2133600" y="3276600"/>
            <a:ext cx="22860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2895600"/>
            <a:ext cx="2209800" cy="369332"/>
          </a:xfrm>
          <a:prstGeom prst="rect">
            <a:avLst/>
          </a:prstGeom>
          <a:noFill/>
        </p:spPr>
        <p:txBody>
          <a:bodyPr wrap="square" rtlCol="0">
            <a:spAutoFit/>
          </a:bodyPr>
          <a:lstStyle/>
          <a:p>
            <a:pPr algn="ctr"/>
            <a:r>
              <a:rPr lang="en-US" b="1" dirty="0" smtClean="0">
                <a:solidFill>
                  <a:srgbClr val="FF0000"/>
                </a:solidFill>
              </a:rPr>
              <a:t>N-terminal: FLAG-Tag</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200" b="1" dirty="0" smtClean="0">
                <a:solidFill>
                  <a:srgbClr val="FF0000"/>
                </a:solidFill>
                <a:effectLst>
                  <a:outerShdw blurRad="38100" dist="38100" dir="2700000" algn="tl">
                    <a:srgbClr val="000000">
                      <a:alpha val="43137"/>
                    </a:srgbClr>
                  </a:outerShdw>
                </a:effectLst>
              </a:rPr>
              <a:t>SOCS2 displays E3 ubiquitin ligase activity </a:t>
            </a:r>
            <a:r>
              <a:rPr lang="en-US" sz="3200" b="1" i="1" dirty="0" smtClean="0">
                <a:solidFill>
                  <a:srgbClr val="FF0000"/>
                </a:solidFill>
                <a:effectLst>
                  <a:outerShdw blurRad="38100" dist="38100" dir="2700000" algn="tl">
                    <a:srgbClr val="000000">
                      <a:alpha val="43137"/>
                    </a:srgbClr>
                  </a:outerShdw>
                </a:effectLst>
              </a:rPr>
              <a:t>in vitro</a:t>
            </a:r>
            <a:endParaRPr lang="en-US" sz="3200" dirty="0"/>
          </a:p>
        </p:txBody>
      </p:sp>
      <p:pic>
        <p:nvPicPr>
          <p:cNvPr id="1026" name="Picture 2" descr="File:Ubiquitin cartoon-2-.png">
            <a:hlinkClick r:id="rId2"/>
          </p:cNvPr>
          <p:cNvPicPr>
            <a:picLocks noChangeAspect="1" noChangeArrowheads="1"/>
          </p:cNvPicPr>
          <p:nvPr/>
        </p:nvPicPr>
        <p:blipFill>
          <a:blip r:embed="rId3" cstate="print"/>
          <a:srcRect t="17584" b="16874"/>
          <a:stretch>
            <a:fillRect/>
          </a:stretch>
        </p:blipFill>
        <p:spPr bwMode="auto">
          <a:xfrm>
            <a:off x="1447800" y="1295400"/>
            <a:ext cx="6248400" cy="3505200"/>
          </a:xfrm>
          <a:prstGeom prst="rect">
            <a:avLst/>
          </a:prstGeom>
          <a:noFill/>
        </p:spPr>
      </p:pic>
      <p:sp>
        <p:nvSpPr>
          <p:cNvPr id="6" name="TextBox 5"/>
          <p:cNvSpPr txBox="1"/>
          <p:nvPr/>
        </p:nvSpPr>
        <p:spPr>
          <a:xfrm>
            <a:off x="304800" y="4648201"/>
            <a:ext cx="8534400" cy="1938992"/>
          </a:xfrm>
          <a:prstGeom prst="rect">
            <a:avLst/>
          </a:prstGeom>
          <a:noFill/>
        </p:spPr>
        <p:txBody>
          <a:bodyPr wrap="square" rtlCol="0">
            <a:spAutoFit/>
          </a:bodyPr>
          <a:lstStyle/>
          <a:p>
            <a:pPr>
              <a:buFont typeface="Arial" pitchFamily="34" charset="0"/>
              <a:buChar char="•"/>
            </a:pPr>
            <a:r>
              <a:rPr lang="en-US" sz="2000" dirty="0" smtClean="0">
                <a:effectLst>
                  <a:outerShdw blurRad="38100" dist="38100" dir="2700000" algn="tl">
                    <a:srgbClr val="000000">
                      <a:alpha val="43137"/>
                    </a:srgbClr>
                  </a:outerShdw>
                </a:effectLst>
              </a:rPr>
              <a:t>Ubiquitin is a small regulatory protein that has been found in almost all tissues of eukaryotic organisms</a:t>
            </a:r>
          </a:p>
          <a:p>
            <a:pPr>
              <a:buFont typeface="Arial" pitchFamily="34" charset="0"/>
              <a:buChar char="•"/>
            </a:pPr>
            <a:endParaRPr lang="en-US" sz="2000" dirty="0">
              <a:effectLst>
                <a:outerShdw blurRad="38100" dist="38100" dir="2700000" algn="tl">
                  <a:srgbClr val="000000">
                    <a:alpha val="43137"/>
                  </a:srgbClr>
                </a:outerShdw>
              </a:effectLst>
            </a:endParaRPr>
          </a:p>
          <a:p>
            <a:pPr>
              <a:buFont typeface="Arial" pitchFamily="34" charset="0"/>
              <a:buChar char="•"/>
            </a:pPr>
            <a:r>
              <a:rPr lang="en-US" sz="2000" dirty="0" smtClean="0">
                <a:effectLst>
                  <a:outerShdw blurRad="38100" dist="38100" dir="2700000" algn="tl">
                    <a:srgbClr val="000000">
                      <a:alpha val="43137"/>
                    </a:srgbClr>
                  </a:outerShdw>
                </a:effectLst>
              </a:rPr>
              <a:t>The seven lysine side chains are shown in orange</a:t>
            </a:r>
          </a:p>
          <a:p>
            <a:pPr>
              <a:buFont typeface="Arial" pitchFamily="34" charset="0"/>
              <a:buChar char="•"/>
            </a:pPr>
            <a:endParaRPr lang="en-US" sz="2000" dirty="0">
              <a:effectLst>
                <a:outerShdw blurRad="38100" dist="38100" dir="2700000" algn="tl">
                  <a:srgbClr val="000000">
                    <a:alpha val="43137"/>
                  </a:srgbClr>
                </a:outerShdw>
              </a:effectLst>
            </a:endParaRPr>
          </a:p>
          <a:p>
            <a:pPr>
              <a:buFont typeface="Arial" pitchFamily="34" charset="0"/>
              <a:buChar char="•"/>
            </a:pPr>
            <a:r>
              <a:rPr lang="en-US" sz="2000" dirty="0" smtClean="0">
                <a:effectLst>
                  <a:outerShdw blurRad="38100" dist="38100" dir="2700000" algn="tl">
                    <a:srgbClr val="000000">
                      <a:alpha val="43137"/>
                    </a:srgbClr>
                  </a:outerShdw>
                </a:effectLst>
              </a:rPr>
              <a:t>Among other functions, it directs protein recycling</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1602</Words>
  <Application>Microsoft Macintosh PowerPoint</Application>
  <PresentationFormat>On-screen Show (4:3)</PresentationFormat>
  <Paragraphs>157</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SOCS2 Ubiquitin Ligase Complex Regulates Growth Hormone Receptor Levels </vt:lpstr>
      <vt:lpstr>Immunoprecipitation assay </vt:lpstr>
      <vt:lpstr>Immunoprecipitation assay </vt:lpstr>
      <vt:lpstr>Direct Immunoprecipitation assay: Procedure</vt:lpstr>
      <vt:lpstr>Immunoprecipitation assay</vt:lpstr>
      <vt:lpstr>Immunoprecipitation assay</vt:lpstr>
      <vt:lpstr>Central Dogma of the paper </vt:lpstr>
      <vt:lpstr>SOCS2 displays E3 ubiquitin ligase activity in vitro</vt:lpstr>
      <vt:lpstr>SOCS2 displays E3 ubiquitin ligase activity in vitro</vt:lpstr>
      <vt:lpstr>SOCS2 displays E3 ubiquitin ligase activity in vitro</vt:lpstr>
      <vt:lpstr>Ubiquitination: Principle</vt:lpstr>
      <vt:lpstr>We wanted to investigate if the SOCS2 complex has activity as an ubiquitin ligase?</vt:lpstr>
      <vt:lpstr>We wanted to investigate if the SOCS2 complex has activity as an ubiquitin ligase?</vt:lpstr>
      <vt:lpstr>PowerPoint Presentation</vt:lpstr>
      <vt:lpstr>PowerPoint Presentation</vt:lpstr>
      <vt:lpstr>In vitro ubiquitination assay</vt:lpstr>
      <vt:lpstr>SOCS2 exhibits E3 activity in the presence of E1, E2, Ubiquitin &amp; ATP</vt:lpstr>
      <vt:lpstr>Mutant variants of SOCS2 &amp; ubiquitin ligase activity  </vt:lpstr>
      <vt:lpstr>Host cell treated with proteasome inhibitors (MG132 &amp; Bortezomib)</vt:lpstr>
      <vt:lpstr>Ubiquitin conjugates are more abundant when SOCS2,GHR, E1/E2 are present in vitro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Mohsin</dc:creator>
  <cp:lastModifiedBy>Mohsen Al-Saleh</cp:lastModifiedBy>
  <cp:revision>73</cp:revision>
  <dcterms:created xsi:type="dcterms:W3CDTF">2012-05-12T03:49:23Z</dcterms:created>
  <dcterms:modified xsi:type="dcterms:W3CDTF">2017-03-21T20:15:27Z</dcterms:modified>
</cp:coreProperties>
</file>